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41" r:id="rId2"/>
    <p:sldId id="630" r:id="rId3"/>
    <p:sldId id="69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63" r:id="rId25"/>
    <p:sldId id="682" r:id="rId26"/>
    <p:sldId id="691" r:id="rId27"/>
    <p:sldId id="692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  <p:sldId id="681" r:id="rId45"/>
    <p:sldId id="610" r:id="rId46"/>
    <p:sldId id="605" r:id="rId47"/>
    <p:sldId id="606" r:id="rId48"/>
    <p:sldId id="607" r:id="rId49"/>
    <p:sldId id="608" r:id="rId50"/>
    <p:sldId id="611" r:id="rId51"/>
    <p:sldId id="613" r:id="rId52"/>
    <p:sldId id="614" r:id="rId53"/>
    <p:sldId id="687" r:id="rId54"/>
    <p:sldId id="688" r:id="rId55"/>
    <p:sldId id="689" r:id="rId56"/>
    <p:sldId id="615" r:id="rId57"/>
    <p:sldId id="359" r:id="rId5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" initials="m" lastIdx="6" clrIdx="0"/>
  <p:cmAuthor id="1" name="boarini_c" initials="b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3" autoAdjust="0"/>
    <p:restoredTop sz="89638" autoAdjust="0"/>
  </p:normalViewPr>
  <p:slideViewPr>
    <p:cSldViewPr>
      <p:cViewPr varScale="1">
        <p:scale>
          <a:sx n="72" d="100"/>
          <a:sy n="72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2-07T12:43:43.688" idx="5">
    <p:pos x="4878" y="1879"/>
    <p:text>A tal fine promuove accordi e forme di collaborazione tra le istituzioni scolastiche, gl ienti </p:text>
  </p:cm>
  <p:cm authorId="1" dt="2011-02-07T12:53:32.247" idx="6">
    <p:pos x="4868" y="1879"/>
    <p:text>A tal fine promuove accordi e forme di collaborazione tra le istituzioni scolastiche, gli enti locali, le AUSL ed altri soggetti pubblici e del terzo settore per la programmazione di interventi d'educaizone e promozione alla salute, in particolare su alimentaizone, attività fisica, educaizone all'affettività e alla sessualità, nonchè su fumo, alcool e sostanze psicostimolanti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2-07T12:43:43.688" idx="7">
    <p:pos x="4878" y="1879"/>
    <p:text>A tal fine promuove accordi e forme di collaborazione tra le istituzioni scolastiche, gl ienti </p:text>
  </p:cm>
  <p:cm authorId="1" dt="2011-02-07T12:53:32.247" idx="8">
    <p:pos x="4868" y="1879"/>
    <p:text>A tal fine promuove accordi e forme di collaborazione tra le istituzioni scolastiche, gli enti locali, le AUSL ed altri soggetti pubblici e del terzo settore per la programmazione di interventi d'educaizone e promozione alla salute, in particolare su alimentaizone, attività fisica, educaizone all'affettività e alla sessualità, nonchè su fumo, alcool e sostanze psicostimolanti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984" cy="4975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069" y="1"/>
            <a:ext cx="2945984" cy="4975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pPr>
              <a:defRPr/>
            </a:pPr>
            <a:fld id="{317ADE4A-643D-414D-B7BC-1E0685424EDE}" type="datetimeFigureOut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7507"/>
            <a:ext cx="2945984" cy="497531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069" y="9427507"/>
            <a:ext cx="2945984" cy="497531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B6A01C31-6DE9-4F12-9EAE-C203205663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70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984" cy="4975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069" y="1"/>
            <a:ext cx="2945984" cy="4975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pPr>
              <a:defRPr/>
            </a:pPr>
            <a:fld id="{78955E1B-E1A9-4A67-8695-889DC04ADB7F}" type="datetimeFigureOut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93" y="4716153"/>
            <a:ext cx="5437491" cy="446818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7507"/>
            <a:ext cx="2945984" cy="497531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069" y="9427507"/>
            <a:ext cx="2945984" cy="497531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6769EC55-D755-40A6-BCE0-E05D57D7C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484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55888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5840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75327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82502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50025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3673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t-IT" altLang="it-IT" smtClean="0"/>
              <a:t>Progettare in modo partecipato nel sociale è un mezzo e un fine contemporaneamente perché alimenta scambi, relazioni, etc</a:t>
            </a:r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8611F6E-202E-40FC-9B86-C9F39BCE6EA7}" type="slidenum">
              <a:rPr lang="it-IT" altLang="it-IT"/>
              <a:pPr algn="ctr"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13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880" baseline="0">
                <a:latin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185C-9EC9-450B-8190-D8B8070D222B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517C-25B6-4F04-9677-812A59DC66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74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E6B1-C34C-4CB4-9AD3-BAC016AEE796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5660-C703-4266-9D61-23FD1CDD2E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7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A4C6-E96B-4E49-BCCF-45B08AFB16DF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D2B6-1055-45DD-81D9-29622712B4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2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550" y="542925"/>
            <a:ext cx="8229600" cy="800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85788" y="1600200"/>
            <a:ext cx="4038600" cy="46910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6788" y="1600200"/>
            <a:ext cx="4038600" cy="46910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6618-5FE9-4DFE-8CA5-322BC82934D1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6BC2-2468-450D-A72F-99EEBFEB5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21E4-6E03-4359-AAAF-72543822AC2D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808F-29FA-4C13-BE5E-01FEE4D4C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1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F802-A87A-4AB5-BCCA-9B33719BDA72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8CA0-20E3-4B40-9397-AD728534C9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8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B6C4-E291-4E7A-B128-7E97C44E29AA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4F33-5843-4424-BC76-7D851518F9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2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5C89-EC14-47F4-AFC9-65F3C11F4FC6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C6A4-9FAC-42CB-962D-EAC1FD20A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4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1E8-2544-42D4-87B6-66B3D4F98819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C0AA-8B1E-41C0-BA0C-9B7A68626D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9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50DA-90BE-44CF-BDB5-9986C046364B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A827-61FD-449A-A50E-A9188A712A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9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C72D-D8E6-4FE1-8836-4E26628F55D8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4385-ABCF-4E9F-9B7D-AD12AEA341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0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CAD1-6FC2-474C-A6ED-DCD8AA69D0C0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A202-03EF-41D5-96A9-FD7332F9FE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5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51078-F699-4110-9A53-6A07D24F819A}" type="datetime1">
              <a:rPr lang="it-IT"/>
              <a:pPr>
                <a:defRPr/>
              </a:pPr>
              <a:t>13/02/2017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3CD56B-43BE-4F70-8A54-5D5D0C352C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8064896" cy="1512168"/>
          </a:xfrm>
        </p:spPr>
        <p:txBody>
          <a:bodyPr>
            <a:normAutofit fontScale="90000"/>
          </a:bodyPr>
          <a:lstStyle/>
          <a:p>
            <a:r>
              <a:rPr lang="it-IT" b="1" noProof="1" smtClean="0"/>
              <a:t/>
            </a:r>
            <a:br>
              <a:rPr lang="it-IT" b="1" noProof="1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400" b="1" noProof="1" smtClean="0">
                <a:solidFill>
                  <a:srgbClr val="C00000"/>
                </a:solidFill>
              </a:rPr>
              <a:t/>
            </a:r>
            <a:br>
              <a:rPr lang="it-IT" sz="3400" b="1" noProof="1" smtClean="0">
                <a:solidFill>
                  <a:srgbClr val="C00000"/>
                </a:solidFill>
              </a:rPr>
            </a:br>
            <a:r>
              <a:rPr lang="it-IT" sz="3400" b="1" noProof="1" smtClean="0">
                <a:solidFill>
                  <a:srgbClr val="C00000"/>
                </a:solidFill>
              </a:rPr>
              <a:t/>
            </a:r>
            <a:br>
              <a:rPr lang="it-IT" sz="3400" b="1" noProof="1" smtClean="0">
                <a:solidFill>
                  <a:srgbClr val="C00000"/>
                </a:solidFill>
              </a:rPr>
            </a:br>
            <a:r>
              <a:rPr lang="it-IT" sz="3400" b="1" dirty="0" smtClean="0">
                <a:solidFill>
                  <a:srgbClr val="C00000"/>
                </a:solidFill>
              </a:rPr>
              <a:t/>
            </a:r>
            <a:br>
              <a:rPr lang="it-IT" sz="3400" b="1" dirty="0" smtClean="0">
                <a:solidFill>
                  <a:srgbClr val="C00000"/>
                </a:solidFill>
              </a:rPr>
            </a:br>
            <a:r>
              <a:rPr lang="it-IT" sz="3400" b="1" dirty="0" smtClean="0">
                <a:solidFill>
                  <a:srgbClr val="C00000"/>
                </a:solidFill>
              </a:rPr>
              <a:t/>
            </a:r>
            <a:br>
              <a:rPr lang="it-IT" sz="3400" b="1" dirty="0" smtClean="0">
                <a:solidFill>
                  <a:srgbClr val="C00000"/>
                </a:solidFill>
              </a:rPr>
            </a:br>
            <a:r>
              <a:rPr lang="it-IT" sz="3400" b="1" dirty="0" smtClean="0">
                <a:solidFill>
                  <a:srgbClr val="C00000"/>
                </a:solidFill>
              </a:rPr>
              <a:t>La </a:t>
            </a:r>
            <a:r>
              <a:rPr lang="it-IT" sz="3400" b="1" dirty="0" err="1" smtClean="0">
                <a:solidFill>
                  <a:srgbClr val="C00000"/>
                </a:solidFill>
              </a:rPr>
              <a:t>coprogettazione</a:t>
            </a:r>
            <a:r>
              <a:rPr lang="it-IT" sz="3400" b="1" dirty="0" smtClean="0">
                <a:solidFill>
                  <a:srgbClr val="C00000"/>
                </a:solidFill>
              </a:rPr>
              <a:t>: </a:t>
            </a:r>
            <a:br>
              <a:rPr lang="it-IT" sz="3400" b="1" dirty="0" smtClean="0">
                <a:solidFill>
                  <a:srgbClr val="C00000"/>
                </a:solidFill>
              </a:rPr>
            </a:br>
            <a:r>
              <a:rPr lang="it-IT" sz="3400" b="1" dirty="0" smtClean="0">
                <a:solidFill>
                  <a:srgbClr val="C00000"/>
                </a:solidFill>
              </a:rPr>
              <a:t>riflessioni su metodi ed esperienze di partenariato e di </a:t>
            </a:r>
            <a:r>
              <a:rPr lang="it-IT" sz="3400" b="1" dirty="0" err="1" smtClean="0">
                <a:solidFill>
                  <a:srgbClr val="C00000"/>
                </a:solidFill>
              </a:rPr>
              <a:t>progettazine</a:t>
            </a:r>
            <a:r>
              <a:rPr lang="it-IT" sz="3400" b="1" dirty="0" smtClean="0">
                <a:solidFill>
                  <a:srgbClr val="C00000"/>
                </a:solidFill>
              </a:rPr>
              <a:t> partecipata</a:t>
            </a:r>
            <a:br>
              <a:rPr lang="it-IT" sz="3400" b="1" dirty="0" smtClean="0">
                <a:solidFill>
                  <a:srgbClr val="C00000"/>
                </a:solidFill>
              </a:rPr>
            </a:br>
            <a:r>
              <a:rPr lang="it-IT" sz="3400" b="1" dirty="0" smtClean="0">
                <a:solidFill>
                  <a:srgbClr val="C00000"/>
                </a:solidFill>
              </a:rPr>
              <a:t/>
            </a:r>
            <a:br>
              <a:rPr lang="it-IT" sz="3400" b="1" dirty="0" smtClean="0">
                <a:solidFill>
                  <a:srgbClr val="C00000"/>
                </a:solidFill>
              </a:rPr>
            </a:br>
            <a:r>
              <a:rPr lang="it-IT" sz="2200" b="1" dirty="0" smtClean="0">
                <a:solidFill>
                  <a:srgbClr val="C00000"/>
                </a:solidFill>
              </a:rPr>
              <a:t>Bergamo venerdì 10 febbraio 2017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1800" dirty="0" smtClean="0"/>
              <a:t>Ugo De </a:t>
            </a:r>
            <a:r>
              <a:rPr lang="it-IT" sz="1800" dirty="0"/>
              <a:t>A</a:t>
            </a:r>
            <a:r>
              <a:rPr lang="it-IT" sz="1800" dirty="0" smtClean="0"/>
              <a:t>mbrogio (udeambrogio@irsonline.it)</a:t>
            </a:r>
            <a:br>
              <a:rPr lang="it-IT" sz="1800" dirty="0" smtClean="0"/>
            </a:br>
            <a:r>
              <a:rPr lang="it-IT" sz="1800" dirty="0" smtClean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 smtClean="0"/>
          </a:p>
        </p:txBody>
      </p:sp>
      <p:pic>
        <p:nvPicPr>
          <p:cNvPr id="3075" name="Immagine 5" descr="logo-I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88913"/>
            <a:ext cx="1616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6064" y="917848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it-IT" sz="2400" b="1" u="none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Il processo di dimissione dalla struttura residenziale dei pazienti ricoverati nei dipartimenti di salute mentale</a:t>
            </a:r>
          </a:p>
        </p:txBody>
      </p:sp>
      <p:pic>
        <p:nvPicPr>
          <p:cNvPr id="5" name="Picture 2" descr="C:\Users\udeambrogio\Pictures\peanut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229200"/>
            <a:ext cx="3098081" cy="1429023"/>
          </a:xfrm>
          <a:prstGeom prst="rect">
            <a:avLst/>
          </a:prstGeom>
          <a:noFill/>
        </p:spPr>
      </p:pic>
      <p:pic>
        <p:nvPicPr>
          <p:cNvPr id="40962" name="Picture 2" descr="af-i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266" y="84361"/>
            <a:ext cx="21542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8640"/>
            <a:ext cx="785495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dirty="0" smtClean="0">
                <a:latin typeface="Arial" panose="020B0604020202020204" pitchFamily="34" charset="0"/>
              </a:rPr>
              <a:t>“Un insieme di persone che si conoscono e sono unite le une alle altre da legami di parentela, amicizia, vicinato, lavoro</a:t>
            </a:r>
            <a:r>
              <a:rPr lang="it-IT" altLang="it-IT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… I membri di una rete condividono un certo numero di valori e di norme o, se si vuole, una cultura comune”</a:t>
            </a:r>
            <a:r>
              <a:rPr lang="it-IT" altLang="it-IT" sz="2800" b="1" dirty="0" smtClean="0">
                <a:latin typeface="Arial" panose="020B0604020202020204" pitchFamily="34" charset="0"/>
              </a:rPr>
              <a:t> (C. Besson)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84984"/>
            <a:ext cx="4524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magine 5" descr="logo-I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it-IT" altLang="it-IT" smtClean="0"/>
              <a:t>Quindi la rete…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7999413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600" b="1" dirty="0" smtClean="0">
                <a:latin typeface="Arial" panose="020B0604020202020204" pitchFamily="34" charset="0"/>
              </a:rPr>
              <a:t>Rappresenta persone e le interazioni fra esse (</a:t>
            </a:r>
            <a:r>
              <a:rPr lang="it-IT" altLang="it-IT" sz="2600" b="1" dirty="0" err="1" smtClean="0">
                <a:latin typeface="Arial" panose="020B0604020202020204" pitchFamily="34" charset="0"/>
              </a:rPr>
              <a:t>Barnes</a:t>
            </a:r>
            <a:r>
              <a:rPr lang="it-IT" altLang="it-IT" sz="2600" b="1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altLang="it-IT" sz="2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È mobile ed equa (</a:t>
            </a:r>
            <a:r>
              <a:rPr lang="it-IT" altLang="it-IT" sz="2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Serres</a:t>
            </a:r>
            <a:r>
              <a:rPr lang="it-IT" altLang="it-IT" sz="2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altLang="it-IT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Insieme di legami che danno il senso dei comportamenti (Mitchell)</a:t>
            </a:r>
          </a:p>
          <a:p>
            <a:pPr>
              <a:lnSpc>
                <a:spcPct val="90000"/>
              </a:lnSpc>
            </a:pPr>
            <a:r>
              <a:rPr lang="it-IT" altLang="it-IT" sz="2600" b="1" dirty="0" smtClean="0">
                <a:latin typeface="Arial" panose="020B0604020202020204" pitchFamily="34" charset="0"/>
              </a:rPr>
              <a:t>Interazioni necessarie per mantenere identità sociale (</a:t>
            </a:r>
            <a:r>
              <a:rPr lang="it-IT" altLang="it-IT" sz="2600" b="1" dirty="0" err="1" smtClean="0">
                <a:latin typeface="Arial" panose="020B0604020202020204" pitchFamily="34" charset="0"/>
              </a:rPr>
              <a:t>Walker</a:t>
            </a:r>
            <a:r>
              <a:rPr lang="it-IT" altLang="it-IT" sz="2600" b="1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altLang="it-IT" sz="2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Condivisione di cultura comune (Besson)</a:t>
            </a:r>
          </a:p>
        </p:txBody>
      </p:sp>
      <p:pic>
        <p:nvPicPr>
          <p:cNvPr id="20484" name="Picture 5" descr="C:\Documents and Settings\udeambrogio\Documenti\Immagini\ret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05413"/>
            <a:ext cx="1819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Documents and Settings\udeambrogio\Documenti\Immagini\rete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000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Documents and Settings\udeambrogio\Documenti\Immagini\rete 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176838"/>
            <a:ext cx="1771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magine 5" descr="logo-I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38400" y="990600"/>
            <a:ext cx="4724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LE RETI SOCIALI:</a:t>
            </a: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 b="1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543800" y="30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381000" y="1600200"/>
            <a:ext cx="4210050" cy="411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4572000" y="1676400"/>
            <a:ext cx="4210050" cy="4191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219200" y="2438400"/>
            <a:ext cx="25146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Tahoma" panose="020B0604030504040204" pitchFamily="34" charset="0"/>
              </a:rPr>
              <a:t>Reti primarie: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ahoma" panose="020B0604030504040204" pitchFamily="34" charset="0"/>
              </a:rPr>
              <a:t>La rete familiare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ahoma" panose="020B0604030504040204" pitchFamily="34" charset="0"/>
              </a:rPr>
              <a:t>La rete amicale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ahoma" panose="020B0604030504040204" pitchFamily="34" charset="0"/>
              </a:rPr>
              <a:t>La rete di vicinato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ahoma" panose="020B0604030504040204" pitchFamily="34" charset="0"/>
              </a:rPr>
              <a:t>La rete scuola e lavoro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 b="1">
              <a:latin typeface="Tahoma" panose="020B0604030504040204" pitchFamily="34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5410200" y="2514600"/>
            <a:ext cx="2514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Century Gothic" panose="020B0502020202020204" pitchFamily="34" charset="0"/>
              </a:rPr>
              <a:t>Reti secondarie: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Century Gothic" panose="020B0502020202020204" pitchFamily="34" charset="0"/>
              </a:rPr>
              <a:t>Le reti formali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Century Gothic" panose="020B0502020202020204" pitchFamily="34" charset="0"/>
              </a:rPr>
              <a:t>Le reti informali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latin typeface="Century Gothic" panose="020B0502020202020204" pitchFamily="34" charset="0"/>
              </a:rPr>
              <a:t>Le reti di mercato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600" b="1">
              <a:latin typeface="Century Gothic" panose="020B0502020202020204" pitchFamily="34" charset="0"/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533400" y="63246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600" i="1">
                <a:latin typeface="Century Gothic" panose="020B0502020202020204" pitchFamily="34" charset="0"/>
                <a:cs typeface="Times New Roman" panose="02020603050405020304" pitchFamily="18" charset="0"/>
              </a:rPr>
              <a:t>(Sanicola, 1995)</a:t>
            </a:r>
          </a:p>
        </p:txBody>
      </p:sp>
      <p:pic>
        <p:nvPicPr>
          <p:cNvPr id="21513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0" y="6324600"/>
            <a:ext cx="1143000" cy="381000"/>
          </a:xfrm>
        </p:spPr>
        <p:txBody>
          <a:bodyPr/>
          <a:lstStyle/>
          <a:p>
            <a:endParaRPr lang="it-IT" altLang="it-IT" sz="1600" i="1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696200" cy="4914900"/>
          </a:xfrm>
        </p:spPr>
        <p:txBody>
          <a:bodyPr lIns="90000">
            <a:spAutoFit/>
          </a:bodyPr>
          <a:lstStyle/>
          <a:p>
            <a:pPr algn="just">
              <a:buFont typeface="Monotype Sorts" pitchFamily="2" charset="2"/>
              <a:buNone/>
            </a:pPr>
            <a:endParaRPr lang="it-IT" altLang="it-IT" sz="2800" smtClean="0">
              <a:cs typeface="Times New Roman" panose="02020603050405020304" pitchFamily="18" charset="0"/>
            </a:endParaRPr>
          </a:p>
          <a:p>
            <a:pPr algn="ctr">
              <a:buFont typeface="Monotype Sorts" pitchFamily="2" charset="2"/>
              <a:buNone/>
            </a:pPr>
            <a:r>
              <a:rPr lang="it-IT" altLang="it-IT" sz="240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z="3100" b="1" smtClean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Reti primarie</a:t>
            </a:r>
            <a:r>
              <a:rPr lang="it-IT" altLang="it-IT" sz="3100" smtClean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buFont typeface="Monotype Sorts" pitchFamily="2" charset="2"/>
              <a:buNone/>
            </a:pPr>
            <a:r>
              <a:rPr lang="it-IT" altLang="it-IT" sz="3100" b="1" smtClean="0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hanno contenuti di affettività e/o affinità  rispetto al soggetto e adempiono nei suoi confronti ad una funzione promozionale e protettiva</a:t>
            </a:r>
          </a:p>
          <a:p>
            <a:pPr algn="just">
              <a:buFont typeface="Monotype Sorts" pitchFamily="2" charset="2"/>
              <a:buNone/>
            </a:pPr>
            <a:endParaRPr lang="it-IT" altLang="it-IT" sz="3100" b="1" smtClean="0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it-IT" altLang="it-IT" sz="3100" b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it-IT" altLang="it-IT" sz="3100" b="1" smtClean="0">
              <a:solidFill>
                <a:srgbClr val="00339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Monotype Sorts" pitchFamily="2" charset="2"/>
              <a:buNone/>
            </a:pPr>
            <a:endParaRPr lang="it-IT" altLang="it-IT" sz="2000" smtClean="0"/>
          </a:p>
          <a:p>
            <a:pPr algn="just">
              <a:buFont typeface="Monotype Sorts" pitchFamily="2" charset="2"/>
              <a:buNone/>
            </a:pPr>
            <a:r>
              <a:rPr lang="it-IT" altLang="it-IT" sz="1800" i="1" smtClean="0"/>
              <a:t>(Sanicola, 1992)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5300" y="865188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>
                <a:latin typeface="Arial" panose="020B0604020202020204" pitchFamily="34" charset="0"/>
              </a:rPr>
              <a:t>Rete sociale: definizioni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7543800" y="30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22534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0" y="6324600"/>
            <a:ext cx="1143000" cy="381000"/>
          </a:xfrm>
        </p:spPr>
        <p:txBody>
          <a:bodyPr/>
          <a:lstStyle/>
          <a:p>
            <a:endParaRPr lang="it-IT" altLang="it-IT" sz="1600" i="1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696200" cy="3751796"/>
          </a:xfrm>
        </p:spPr>
        <p:txBody>
          <a:bodyPr lIns="90000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it-IT" altLang="it-IT" sz="31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z="3100" b="1" dirty="0" smtClean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Reti secondarie</a:t>
            </a:r>
            <a:r>
              <a:rPr lang="it-IT" altLang="it-IT" sz="31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buFont typeface="Monotype Sorts" pitchFamily="2" charset="2"/>
              <a:buNone/>
            </a:pPr>
            <a:r>
              <a:rPr lang="it-IT" altLang="it-IT" sz="3100" b="1" dirty="0" smtClean="0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loro volta distinte in formali, informali, di mercato riferite alle istituzioni che sono state create o si sono sviluppate per assicurare determinati servizi per le persone</a:t>
            </a:r>
          </a:p>
          <a:p>
            <a:pPr algn="just">
              <a:buFont typeface="Monotype Sorts" pitchFamily="2" charset="2"/>
              <a:buNone/>
            </a:pPr>
            <a:endParaRPr lang="it-IT" altLang="it-IT" sz="2000" dirty="0" smtClean="0"/>
          </a:p>
          <a:p>
            <a:pPr algn="just">
              <a:buFont typeface="Monotype Sorts" pitchFamily="2" charset="2"/>
              <a:buNone/>
            </a:pPr>
            <a:r>
              <a:rPr lang="it-IT" altLang="it-IT" sz="1800" i="1" dirty="0" smtClean="0"/>
              <a:t>(Sanicola, 1992)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5300" y="865188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>
                <a:latin typeface="Arial" panose="020B0604020202020204" pitchFamily="34" charset="0"/>
              </a:rPr>
              <a:t>Rete sociale: definizioni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43800" y="30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23558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0"/>
            <a:ext cx="3048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RETE SOCIALE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  diagramma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  di Todd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52413" y="5516563"/>
            <a:ext cx="21224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Arial" panose="020B0604020202020204" pitchFamily="34" charset="0"/>
              </a:rPr>
              <a:t>I principali componenti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Arial" panose="020B0604020202020204" pitchFamily="34" charset="0"/>
              </a:rPr>
              <a:t>della rete SOCIALE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Arial" panose="020B0604020202020204" pitchFamily="34" charset="0"/>
              </a:rPr>
              <a:t>di Luca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05000" y="79248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126981" name="AutoShape 5"/>
          <p:cNvCxnSpPr>
            <a:cxnSpLocks noChangeShapeType="1"/>
            <a:stCxn id="24711" idx="3"/>
            <a:endCxn id="24711" idx="3"/>
          </p:cNvCxnSpPr>
          <p:nvPr/>
        </p:nvCxnSpPr>
        <p:spPr bwMode="auto">
          <a:xfrm>
            <a:off x="2922588" y="56324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152400"/>
            <a:ext cx="7924800" cy="6527800"/>
            <a:chOff x="624" y="141"/>
            <a:chExt cx="4992" cy="4112"/>
          </a:xfrm>
        </p:grpSpPr>
        <p:sp>
          <p:nvSpPr>
            <p:cNvPr id="24706" name="Oval 7"/>
            <p:cNvSpPr>
              <a:spLocks noChangeAspect="1" noChangeArrowheads="1"/>
            </p:cNvSpPr>
            <p:nvPr/>
          </p:nvSpPr>
          <p:spPr bwMode="auto">
            <a:xfrm>
              <a:off x="1971" y="815"/>
              <a:ext cx="2684" cy="26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07" name="Oval 8"/>
            <p:cNvSpPr>
              <a:spLocks noChangeAspect="1" noChangeArrowheads="1"/>
            </p:cNvSpPr>
            <p:nvPr/>
          </p:nvSpPr>
          <p:spPr bwMode="auto">
            <a:xfrm>
              <a:off x="3048" y="1920"/>
              <a:ext cx="528" cy="4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08" name="Oval 9"/>
            <p:cNvSpPr>
              <a:spLocks noChangeAspect="1" noChangeArrowheads="1"/>
            </p:cNvSpPr>
            <p:nvPr/>
          </p:nvSpPr>
          <p:spPr bwMode="auto">
            <a:xfrm>
              <a:off x="2305" y="1151"/>
              <a:ext cx="2014" cy="20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09" name="Oval 10"/>
            <p:cNvSpPr>
              <a:spLocks noChangeArrowheads="1"/>
            </p:cNvSpPr>
            <p:nvPr/>
          </p:nvSpPr>
          <p:spPr bwMode="auto">
            <a:xfrm>
              <a:off x="2652" y="1497"/>
              <a:ext cx="1320" cy="1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10" name="Oval 11"/>
            <p:cNvSpPr>
              <a:spLocks noChangeArrowheads="1"/>
            </p:cNvSpPr>
            <p:nvPr/>
          </p:nvSpPr>
          <p:spPr bwMode="auto">
            <a:xfrm>
              <a:off x="1635" y="479"/>
              <a:ext cx="3354" cy="33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11" name="Oval 12"/>
            <p:cNvSpPr>
              <a:spLocks noChangeAspect="1" noChangeArrowheads="1"/>
            </p:cNvSpPr>
            <p:nvPr/>
          </p:nvSpPr>
          <p:spPr bwMode="auto">
            <a:xfrm>
              <a:off x="1299" y="144"/>
              <a:ext cx="4026" cy="40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4712" name="Text Box 13"/>
            <p:cNvSpPr txBox="1">
              <a:spLocks noChangeArrowheads="1"/>
            </p:cNvSpPr>
            <p:nvPr/>
          </p:nvSpPr>
          <p:spPr bwMode="auto">
            <a:xfrm>
              <a:off x="3024" y="2016"/>
              <a:ext cx="5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solidFill>
                    <a:srgbClr val="FF6600"/>
                  </a:solidFill>
                  <a:latin typeface="Arial" panose="020B0604020202020204" pitchFamily="34" charset="0"/>
                </a:rPr>
                <a:t>Luca</a:t>
              </a:r>
            </a:p>
          </p:txBody>
        </p:sp>
        <p:sp>
          <p:nvSpPr>
            <p:cNvPr id="24713" name="Line 14"/>
            <p:cNvSpPr>
              <a:spLocks noChangeShapeType="1"/>
            </p:cNvSpPr>
            <p:nvPr/>
          </p:nvSpPr>
          <p:spPr bwMode="auto">
            <a:xfrm flipH="1">
              <a:off x="2064" y="2352"/>
              <a:ext cx="1104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14" name="Line 15"/>
            <p:cNvSpPr>
              <a:spLocks noChangeShapeType="1"/>
            </p:cNvSpPr>
            <p:nvPr/>
          </p:nvSpPr>
          <p:spPr bwMode="auto">
            <a:xfrm>
              <a:off x="3504" y="2304"/>
              <a:ext cx="1104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15" name="Line 16"/>
            <p:cNvSpPr>
              <a:spLocks noChangeShapeType="1"/>
            </p:cNvSpPr>
            <p:nvPr/>
          </p:nvSpPr>
          <p:spPr bwMode="auto">
            <a:xfrm flipV="1">
              <a:off x="3552" y="1533"/>
              <a:ext cx="1680" cy="5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16" name="Line 17"/>
            <p:cNvSpPr>
              <a:spLocks noChangeShapeType="1"/>
            </p:cNvSpPr>
            <p:nvPr/>
          </p:nvSpPr>
          <p:spPr bwMode="auto">
            <a:xfrm flipH="1" flipV="1">
              <a:off x="1392" y="1533"/>
              <a:ext cx="1680" cy="5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17" name="Line 18"/>
            <p:cNvSpPr>
              <a:spLocks noChangeShapeType="1"/>
            </p:cNvSpPr>
            <p:nvPr/>
          </p:nvSpPr>
          <p:spPr bwMode="auto">
            <a:xfrm>
              <a:off x="3312" y="141"/>
              <a:ext cx="0" cy="17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18" name="Text Box 19"/>
            <p:cNvSpPr txBox="1">
              <a:spLocks noChangeArrowheads="1"/>
            </p:cNvSpPr>
            <p:nvPr/>
          </p:nvSpPr>
          <p:spPr bwMode="auto">
            <a:xfrm>
              <a:off x="624" y="864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AMICI</a:t>
              </a:r>
            </a:p>
          </p:txBody>
        </p:sp>
        <p:sp>
          <p:nvSpPr>
            <p:cNvPr id="24719" name="Text Box 20"/>
            <p:cNvSpPr txBox="1">
              <a:spLocks noChangeArrowheads="1"/>
            </p:cNvSpPr>
            <p:nvPr/>
          </p:nvSpPr>
          <p:spPr bwMode="auto">
            <a:xfrm>
              <a:off x="4992" y="3312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FAMIGLIA</a:t>
              </a:r>
            </a:p>
          </p:txBody>
        </p:sp>
        <p:sp>
          <p:nvSpPr>
            <p:cNvPr id="24720" name="Text Box 21"/>
            <p:cNvSpPr txBox="1">
              <a:spLocks noChangeArrowheads="1"/>
            </p:cNvSpPr>
            <p:nvPr/>
          </p:nvSpPr>
          <p:spPr bwMode="auto">
            <a:xfrm>
              <a:off x="4704" y="336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VICINI</a:t>
              </a:r>
            </a:p>
          </p:txBody>
        </p:sp>
        <p:sp>
          <p:nvSpPr>
            <p:cNvPr id="24721" name="Text Box 22"/>
            <p:cNvSpPr txBox="1">
              <a:spLocks noChangeArrowheads="1"/>
            </p:cNvSpPr>
            <p:nvPr/>
          </p:nvSpPr>
          <p:spPr bwMode="auto">
            <a:xfrm>
              <a:off x="4032" y="4080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LAVORO</a:t>
              </a:r>
            </a:p>
          </p:txBody>
        </p:sp>
        <p:sp>
          <p:nvSpPr>
            <p:cNvPr id="24722" name="Text Box 23"/>
            <p:cNvSpPr txBox="1">
              <a:spLocks noChangeArrowheads="1"/>
            </p:cNvSpPr>
            <p:nvPr/>
          </p:nvSpPr>
          <p:spPr bwMode="auto">
            <a:xfrm>
              <a:off x="816" y="3120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SERVIZI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43600" y="2514600"/>
            <a:ext cx="2971800" cy="2590800"/>
            <a:chOff x="3744" y="1584"/>
            <a:chExt cx="1872" cy="1632"/>
          </a:xfrm>
        </p:grpSpPr>
        <p:sp>
          <p:nvSpPr>
            <p:cNvPr id="24697" name="Oval 25"/>
            <p:cNvSpPr>
              <a:spLocks noChangeArrowheads="1"/>
            </p:cNvSpPr>
            <p:nvPr/>
          </p:nvSpPr>
          <p:spPr bwMode="auto">
            <a:xfrm>
              <a:off x="4464" y="1872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zia</a:t>
              </a:r>
            </a:p>
          </p:txBody>
        </p:sp>
        <p:sp>
          <p:nvSpPr>
            <p:cNvPr id="24698" name="Oval 26"/>
            <p:cNvSpPr>
              <a:spLocks noChangeArrowheads="1"/>
            </p:cNvSpPr>
            <p:nvPr/>
          </p:nvSpPr>
          <p:spPr bwMode="auto">
            <a:xfrm>
              <a:off x="3840" y="1872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madre</a:t>
              </a:r>
            </a:p>
          </p:txBody>
        </p:sp>
        <p:sp>
          <p:nvSpPr>
            <p:cNvPr id="24699" name="Oval 27"/>
            <p:cNvSpPr>
              <a:spLocks noChangeArrowheads="1"/>
            </p:cNvSpPr>
            <p:nvPr/>
          </p:nvSpPr>
          <p:spPr bwMode="auto">
            <a:xfrm>
              <a:off x="3744" y="2160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padre</a:t>
              </a:r>
            </a:p>
          </p:txBody>
        </p:sp>
        <p:sp>
          <p:nvSpPr>
            <p:cNvPr id="24700" name="Oval 28"/>
            <p:cNvSpPr>
              <a:spLocks noChangeArrowheads="1"/>
            </p:cNvSpPr>
            <p:nvPr/>
          </p:nvSpPr>
          <p:spPr bwMode="auto">
            <a:xfrm>
              <a:off x="4080" y="2496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Carlo</a:t>
              </a:r>
            </a:p>
          </p:txBody>
        </p:sp>
        <p:sp>
          <p:nvSpPr>
            <p:cNvPr id="24701" name="Oval 29"/>
            <p:cNvSpPr>
              <a:spLocks noChangeArrowheads="1"/>
            </p:cNvSpPr>
            <p:nvPr/>
          </p:nvSpPr>
          <p:spPr bwMode="auto">
            <a:xfrm>
              <a:off x="4320" y="2832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altra zia</a:t>
              </a:r>
            </a:p>
          </p:txBody>
        </p:sp>
        <p:sp>
          <p:nvSpPr>
            <p:cNvPr id="24702" name="Oval 30"/>
            <p:cNvSpPr>
              <a:spLocks noChangeArrowheads="1"/>
            </p:cNvSpPr>
            <p:nvPr/>
          </p:nvSpPr>
          <p:spPr bwMode="auto">
            <a:xfrm>
              <a:off x="4560" y="2400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cugino</a:t>
              </a:r>
            </a:p>
          </p:txBody>
        </p:sp>
        <p:sp>
          <p:nvSpPr>
            <p:cNvPr id="24703" name="Oval 31"/>
            <p:cNvSpPr>
              <a:spLocks noChangeArrowheads="1"/>
            </p:cNvSpPr>
            <p:nvPr/>
          </p:nvSpPr>
          <p:spPr bwMode="auto">
            <a:xfrm>
              <a:off x="4752" y="1584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nonno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 paterno</a:t>
              </a:r>
            </a:p>
          </p:txBody>
        </p:sp>
        <p:sp>
          <p:nvSpPr>
            <p:cNvPr id="24704" name="Oval 32"/>
            <p:cNvSpPr>
              <a:spLocks noChangeArrowheads="1"/>
            </p:cNvSpPr>
            <p:nvPr/>
          </p:nvSpPr>
          <p:spPr bwMode="auto">
            <a:xfrm>
              <a:off x="5232" y="1680"/>
              <a:ext cx="384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nonna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materna</a:t>
              </a:r>
            </a:p>
          </p:txBody>
        </p:sp>
        <p:sp>
          <p:nvSpPr>
            <p:cNvPr id="24705" name="Oval 33"/>
            <p:cNvSpPr>
              <a:spLocks noChangeArrowheads="1"/>
            </p:cNvSpPr>
            <p:nvPr/>
          </p:nvSpPr>
          <p:spPr bwMode="auto">
            <a:xfrm>
              <a:off x="5136" y="2160"/>
              <a:ext cx="48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parenti della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mamma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52800" y="3962400"/>
            <a:ext cx="3124200" cy="2582863"/>
            <a:chOff x="2112" y="2496"/>
            <a:chExt cx="1968" cy="1627"/>
          </a:xfrm>
        </p:grpSpPr>
        <p:sp>
          <p:nvSpPr>
            <p:cNvPr id="24690" name="Oval 35"/>
            <p:cNvSpPr>
              <a:spLocks noChangeAspect="1" noChangeArrowheads="1"/>
            </p:cNvSpPr>
            <p:nvPr/>
          </p:nvSpPr>
          <p:spPr bwMode="auto">
            <a:xfrm>
              <a:off x="2976" y="3648"/>
              <a:ext cx="431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superiore</a:t>
              </a:r>
            </a:p>
          </p:txBody>
        </p:sp>
        <p:sp>
          <p:nvSpPr>
            <p:cNvPr id="24691" name="Oval 36"/>
            <p:cNvSpPr>
              <a:spLocks noChangeAspect="1" noChangeArrowheads="1"/>
            </p:cNvSpPr>
            <p:nvPr/>
          </p:nvSpPr>
          <p:spPr bwMode="auto">
            <a:xfrm>
              <a:off x="3168" y="3216"/>
              <a:ext cx="431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superiore </a:t>
              </a:r>
            </a:p>
          </p:txBody>
        </p:sp>
        <p:sp>
          <p:nvSpPr>
            <p:cNvPr id="24692" name="Oval 37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31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collega</a:t>
              </a:r>
            </a:p>
          </p:txBody>
        </p:sp>
        <p:sp>
          <p:nvSpPr>
            <p:cNvPr id="24693" name="Oval 38"/>
            <p:cNvSpPr>
              <a:spLocks noChangeArrowheads="1"/>
            </p:cNvSpPr>
            <p:nvPr/>
          </p:nvSpPr>
          <p:spPr bwMode="auto">
            <a:xfrm>
              <a:off x="3072" y="2496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collega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94" name="Oval 39"/>
            <p:cNvSpPr>
              <a:spLocks noChangeArrowheads="1"/>
            </p:cNvSpPr>
            <p:nvPr/>
          </p:nvSpPr>
          <p:spPr bwMode="auto">
            <a:xfrm>
              <a:off x="3648" y="3264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collega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95" name="Oval 40"/>
            <p:cNvSpPr>
              <a:spLocks noChangeArrowheads="1"/>
            </p:cNvSpPr>
            <p:nvPr/>
          </p:nvSpPr>
          <p:spPr bwMode="auto">
            <a:xfrm>
              <a:off x="3408" y="2832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collega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96" name="Oval 41"/>
            <p:cNvSpPr>
              <a:spLocks noChangeAspect="1" noChangeArrowheads="1"/>
            </p:cNvSpPr>
            <p:nvPr/>
          </p:nvSpPr>
          <p:spPr bwMode="auto">
            <a:xfrm>
              <a:off x="2112" y="3696"/>
              <a:ext cx="479" cy="4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datore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lavoro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52600" y="2819400"/>
            <a:ext cx="1600200" cy="2286000"/>
            <a:chOff x="1104" y="1776"/>
            <a:chExt cx="1008" cy="1440"/>
          </a:xfrm>
        </p:grpSpPr>
        <p:sp>
          <p:nvSpPr>
            <p:cNvPr id="24686" name="Oval 43"/>
            <p:cNvSpPr>
              <a:spLocks noChangeArrowheads="1"/>
            </p:cNvSpPr>
            <p:nvPr/>
          </p:nvSpPr>
          <p:spPr bwMode="auto">
            <a:xfrm>
              <a:off x="1440" y="2160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assistente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sociale</a:t>
              </a:r>
            </a:p>
          </p:txBody>
        </p:sp>
        <p:sp>
          <p:nvSpPr>
            <p:cNvPr id="24687" name="Oval 44"/>
            <p:cNvSpPr>
              <a:spLocks noChangeArrowheads="1"/>
            </p:cNvSpPr>
            <p:nvPr/>
          </p:nvSpPr>
          <p:spPr bwMode="auto">
            <a:xfrm>
              <a:off x="1632" y="2832"/>
              <a:ext cx="480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dott. Marchi</a:t>
              </a:r>
            </a:p>
          </p:txBody>
        </p:sp>
        <p:sp>
          <p:nvSpPr>
            <p:cNvPr id="24688" name="Oval 45"/>
            <p:cNvSpPr>
              <a:spLocks noChangeArrowheads="1"/>
            </p:cNvSpPr>
            <p:nvPr/>
          </p:nvSpPr>
          <p:spPr bwMode="auto">
            <a:xfrm>
              <a:off x="1152" y="2592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medico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base</a:t>
              </a:r>
            </a:p>
          </p:txBody>
        </p:sp>
        <p:sp>
          <p:nvSpPr>
            <p:cNvPr id="24689" name="Oval 46"/>
            <p:cNvSpPr>
              <a:spLocks noChangeArrowheads="1"/>
            </p:cNvSpPr>
            <p:nvPr/>
          </p:nvSpPr>
          <p:spPr bwMode="auto">
            <a:xfrm>
              <a:off x="1104" y="1776"/>
              <a:ext cx="432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educatore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1600200" y="228600"/>
            <a:ext cx="3581400" cy="2362200"/>
            <a:chOff x="1008" y="144"/>
            <a:chExt cx="2256" cy="1488"/>
          </a:xfrm>
        </p:grpSpPr>
        <p:sp>
          <p:nvSpPr>
            <p:cNvPr id="24678" name="Oval 48"/>
            <p:cNvSpPr>
              <a:spLocks noChangeArrowheads="1"/>
            </p:cNvSpPr>
            <p:nvPr/>
          </p:nvSpPr>
          <p:spPr bwMode="auto">
            <a:xfrm>
              <a:off x="1728" y="1296"/>
              <a:ext cx="384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Carlo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9" name="Oval 49"/>
            <p:cNvSpPr>
              <a:spLocks noChangeArrowheads="1"/>
            </p:cNvSpPr>
            <p:nvPr/>
          </p:nvSpPr>
          <p:spPr bwMode="auto">
            <a:xfrm>
              <a:off x="2064" y="144"/>
              <a:ext cx="48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Carlo</a:t>
              </a:r>
            </a:p>
          </p:txBody>
        </p:sp>
        <p:sp>
          <p:nvSpPr>
            <p:cNvPr id="24680" name="Oval 50"/>
            <p:cNvSpPr>
              <a:spLocks noChangeArrowheads="1"/>
            </p:cNvSpPr>
            <p:nvPr/>
          </p:nvSpPr>
          <p:spPr bwMode="auto">
            <a:xfrm>
              <a:off x="1296" y="912"/>
              <a:ext cx="576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della madre</a:t>
              </a:r>
            </a:p>
          </p:txBody>
        </p:sp>
        <p:sp>
          <p:nvSpPr>
            <p:cNvPr id="24681" name="Oval 51"/>
            <p:cNvSpPr>
              <a:spLocks noChangeArrowheads="1"/>
            </p:cNvSpPr>
            <p:nvPr/>
          </p:nvSpPr>
          <p:spPr bwMode="auto">
            <a:xfrm>
              <a:off x="2736" y="240"/>
              <a:ext cx="48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</a:t>
              </a:r>
            </a:p>
          </p:txBody>
        </p:sp>
        <p:sp>
          <p:nvSpPr>
            <p:cNvPr id="24682" name="Oval 52"/>
            <p:cNvSpPr>
              <a:spLocks noChangeArrowheads="1"/>
            </p:cNvSpPr>
            <p:nvPr/>
          </p:nvSpPr>
          <p:spPr bwMode="auto">
            <a:xfrm>
              <a:off x="1584" y="480"/>
              <a:ext cx="576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  della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famiglia </a:t>
              </a:r>
            </a:p>
          </p:txBody>
        </p:sp>
        <p:sp>
          <p:nvSpPr>
            <p:cNvPr id="24683" name="Oval 53"/>
            <p:cNvSpPr>
              <a:spLocks noChangeArrowheads="1"/>
            </p:cNvSpPr>
            <p:nvPr/>
          </p:nvSpPr>
          <p:spPr bwMode="auto">
            <a:xfrm>
              <a:off x="2688" y="720"/>
              <a:ext cx="576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84" name="Oval 54"/>
            <p:cNvSpPr>
              <a:spLocks noChangeArrowheads="1"/>
            </p:cNvSpPr>
            <p:nvPr/>
          </p:nvSpPr>
          <p:spPr bwMode="auto">
            <a:xfrm>
              <a:off x="2160" y="1200"/>
              <a:ext cx="384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amico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85" name="Oval 55"/>
            <p:cNvSpPr>
              <a:spLocks noChangeArrowheads="1"/>
            </p:cNvSpPr>
            <p:nvPr/>
          </p:nvSpPr>
          <p:spPr bwMode="auto">
            <a:xfrm>
              <a:off x="1008" y="480"/>
              <a:ext cx="432" cy="3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410200" y="381000"/>
            <a:ext cx="3429000" cy="1981200"/>
            <a:chOff x="3408" y="240"/>
            <a:chExt cx="2160" cy="1248"/>
          </a:xfrm>
        </p:grpSpPr>
        <p:sp>
          <p:nvSpPr>
            <p:cNvPr id="24670" name="Oval 57"/>
            <p:cNvSpPr>
              <a:spLocks noChangeArrowheads="1"/>
            </p:cNvSpPr>
            <p:nvPr/>
          </p:nvSpPr>
          <p:spPr bwMode="auto">
            <a:xfrm>
              <a:off x="3936" y="240"/>
              <a:ext cx="432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cartolaio</a:t>
              </a:r>
            </a:p>
          </p:txBody>
        </p:sp>
        <p:sp>
          <p:nvSpPr>
            <p:cNvPr id="24671" name="Oval 58"/>
            <p:cNvSpPr>
              <a:spLocks noChangeArrowheads="1"/>
            </p:cNvSpPr>
            <p:nvPr/>
          </p:nvSpPr>
          <p:spPr bwMode="auto">
            <a:xfrm>
              <a:off x="3408" y="336"/>
              <a:ext cx="384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panettiere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2" name="Oval 59"/>
            <p:cNvSpPr>
              <a:spLocks noChangeArrowheads="1"/>
            </p:cNvSpPr>
            <p:nvPr/>
          </p:nvSpPr>
          <p:spPr bwMode="auto">
            <a:xfrm>
              <a:off x="4224" y="1104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vicino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casa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3" name="Oval 60"/>
            <p:cNvSpPr>
              <a:spLocks noChangeArrowheads="1"/>
            </p:cNvSpPr>
            <p:nvPr/>
          </p:nvSpPr>
          <p:spPr bwMode="auto">
            <a:xfrm>
              <a:off x="3840" y="816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vicino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di casa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4" name="Oval 61"/>
            <p:cNvSpPr>
              <a:spLocks noChangeArrowheads="1"/>
            </p:cNvSpPr>
            <p:nvPr/>
          </p:nvSpPr>
          <p:spPr bwMode="auto">
            <a:xfrm>
              <a:off x="3456" y="1104"/>
              <a:ext cx="432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barista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5" name="Oval 62"/>
            <p:cNvSpPr>
              <a:spLocks noChangeArrowheads="1"/>
            </p:cNvSpPr>
            <p:nvPr/>
          </p:nvSpPr>
          <p:spPr bwMode="auto">
            <a:xfrm>
              <a:off x="4320" y="672"/>
              <a:ext cx="576" cy="3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vicini della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famiglia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6" name="Oval 63"/>
            <p:cNvSpPr>
              <a:spLocks noChangeArrowheads="1"/>
            </p:cNvSpPr>
            <p:nvPr/>
          </p:nvSpPr>
          <p:spPr bwMode="auto">
            <a:xfrm>
              <a:off x="4992" y="1008"/>
              <a:ext cx="576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vicini della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zia</a:t>
              </a:r>
            </a:p>
          </p:txBody>
        </p:sp>
        <p:sp>
          <p:nvSpPr>
            <p:cNvPr id="24677" name="Oval 64"/>
            <p:cNvSpPr>
              <a:spLocks noChangeArrowheads="1"/>
            </p:cNvSpPr>
            <p:nvPr/>
          </p:nvSpPr>
          <p:spPr bwMode="auto">
            <a:xfrm>
              <a:off x="5040" y="576"/>
              <a:ext cx="432" cy="3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000">
                  <a:solidFill>
                    <a:schemeClr val="bg2"/>
                  </a:solidFill>
                  <a:latin typeface="Arial" panose="020B0604020202020204" pitchFamily="34" charset="0"/>
                </a:rPr>
                <a:t>…….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905000" y="609600"/>
            <a:ext cx="6781800" cy="7924800"/>
            <a:chOff x="1200" y="384"/>
            <a:chExt cx="4272" cy="4992"/>
          </a:xfrm>
        </p:grpSpPr>
        <p:sp>
          <p:nvSpPr>
            <p:cNvPr id="24591" name="Text Box 66"/>
            <p:cNvSpPr txBox="1">
              <a:spLocks noChangeArrowheads="1"/>
            </p:cNvSpPr>
            <p:nvPr/>
          </p:nvSpPr>
          <p:spPr bwMode="auto">
            <a:xfrm>
              <a:off x="1296" y="5040"/>
              <a:ext cx="39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200" i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2" name="Rectangle 67"/>
            <p:cNvSpPr>
              <a:spLocks noChangeArrowheads="1"/>
            </p:cNvSpPr>
            <p:nvPr/>
          </p:nvSpPr>
          <p:spPr bwMode="auto">
            <a:xfrm>
              <a:off x="1200" y="4992"/>
              <a:ext cx="40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4593" name="AutoShape 68"/>
            <p:cNvCxnSpPr>
              <a:cxnSpLocks noChangeShapeType="1"/>
            </p:cNvCxnSpPr>
            <p:nvPr/>
          </p:nvCxnSpPr>
          <p:spPr bwMode="auto">
            <a:xfrm>
              <a:off x="1841" y="354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4" name="Line 69"/>
            <p:cNvSpPr>
              <a:spLocks noChangeShapeType="1"/>
            </p:cNvSpPr>
            <p:nvPr/>
          </p:nvSpPr>
          <p:spPr bwMode="auto">
            <a:xfrm>
              <a:off x="427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5" name="Line 70"/>
            <p:cNvSpPr>
              <a:spLocks noChangeShapeType="1"/>
            </p:cNvSpPr>
            <p:nvPr/>
          </p:nvSpPr>
          <p:spPr bwMode="auto">
            <a:xfrm flipV="1">
              <a:off x="4176" y="2214"/>
              <a:ext cx="3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6" name="Line 71"/>
            <p:cNvSpPr>
              <a:spLocks noChangeShapeType="1"/>
            </p:cNvSpPr>
            <p:nvPr/>
          </p:nvSpPr>
          <p:spPr bwMode="auto">
            <a:xfrm>
              <a:off x="4080" y="24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7" name="Line 72"/>
            <p:cNvSpPr>
              <a:spLocks noChangeShapeType="1"/>
            </p:cNvSpPr>
            <p:nvPr/>
          </p:nvSpPr>
          <p:spPr bwMode="auto">
            <a:xfrm>
              <a:off x="4224" y="21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8" name="Line 73"/>
            <p:cNvSpPr>
              <a:spLocks noChangeShapeType="1"/>
            </p:cNvSpPr>
            <p:nvPr/>
          </p:nvSpPr>
          <p:spPr bwMode="auto">
            <a:xfrm>
              <a:off x="4224" y="216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9" name="Line 74"/>
            <p:cNvSpPr>
              <a:spLocks noChangeShapeType="1"/>
            </p:cNvSpPr>
            <p:nvPr/>
          </p:nvSpPr>
          <p:spPr bwMode="auto">
            <a:xfrm>
              <a:off x="4176" y="240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0" name="Line 75"/>
            <p:cNvSpPr>
              <a:spLocks noChangeShapeType="1"/>
            </p:cNvSpPr>
            <p:nvPr/>
          </p:nvSpPr>
          <p:spPr bwMode="auto">
            <a:xfrm flipV="1">
              <a:off x="4464" y="268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Line 76"/>
            <p:cNvSpPr>
              <a:spLocks noChangeShapeType="1"/>
            </p:cNvSpPr>
            <p:nvPr/>
          </p:nvSpPr>
          <p:spPr bwMode="auto">
            <a:xfrm>
              <a:off x="4224" y="2112"/>
              <a:ext cx="3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2" name="Line 77"/>
            <p:cNvSpPr>
              <a:spLocks noChangeShapeType="1"/>
            </p:cNvSpPr>
            <p:nvPr/>
          </p:nvSpPr>
          <p:spPr bwMode="auto">
            <a:xfrm>
              <a:off x="4032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3" name="Line 78"/>
            <p:cNvSpPr>
              <a:spLocks noChangeShapeType="1"/>
            </p:cNvSpPr>
            <p:nvPr/>
          </p:nvSpPr>
          <p:spPr bwMode="auto">
            <a:xfrm>
              <a:off x="4416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4" name="Line 79"/>
            <p:cNvSpPr>
              <a:spLocks noChangeShapeType="1"/>
            </p:cNvSpPr>
            <p:nvPr/>
          </p:nvSpPr>
          <p:spPr bwMode="auto">
            <a:xfrm flipV="1">
              <a:off x="4224" y="1728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5" name="Line 80"/>
            <p:cNvSpPr>
              <a:spLocks noChangeShapeType="1"/>
            </p:cNvSpPr>
            <p:nvPr/>
          </p:nvSpPr>
          <p:spPr bwMode="auto">
            <a:xfrm flipV="1">
              <a:off x="4128" y="1776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6" name="Line 81"/>
            <p:cNvSpPr>
              <a:spLocks noChangeShapeType="1"/>
            </p:cNvSpPr>
            <p:nvPr/>
          </p:nvSpPr>
          <p:spPr bwMode="auto">
            <a:xfrm flipV="1">
              <a:off x="4848" y="1968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7" name="Line 82"/>
            <p:cNvSpPr>
              <a:spLocks noChangeShapeType="1"/>
            </p:cNvSpPr>
            <p:nvPr/>
          </p:nvSpPr>
          <p:spPr bwMode="auto">
            <a:xfrm>
              <a:off x="4848" y="211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8" name="Line 83"/>
            <p:cNvSpPr>
              <a:spLocks noChangeShapeType="1"/>
            </p:cNvSpPr>
            <p:nvPr/>
          </p:nvSpPr>
          <p:spPr bwMode="auto">
            <a:xfrm>
              <a:off x="5472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9" name="Line 84"/>
            <p:cNvSpPr>
              <a:spLocks noChangeShapeType="1"/>
            </p:cNvSpPr>
            <p:nvPr/>
          </p:nvSpPr>
          <p:spPr bwMode="auto">
            <a:xfrm>
              <a:off x="3312" y="2880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0" name="Line 85"/>
            <p:cNvSpPr>
              <a:spLocks noChangeShapeType="1"/>
            </p:cNvSpPr>
            <p:nvPr/>
          </p:nvSpPr>
          <p:spPr bwMode="auto">
            <a:xfrm flipH="1">
              <a:off x="3120" y="28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1" name="Line 86"/>
            <p:cNvSpPr>
              <a:spLocks noChangeShapeType="1"/>
            </p:cNvSpPr>
            <p:nvPr/>
          </p:nvSpPr>
          <p:spPr bwMode="auto">
            <a:xfrm>
              <a:off x="3504" y="27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2" name="Line 87"/>
            <p:cNvSpPr>
              <a:spLocks noChangeShapeType="1"/>
            </p:cNvSpPr>
            <p:nvPr/>
          </p:nvSpPr>
          <p:spPr bwMode="auto">
            <a:xfrm>
              <a:off x="3072" y="32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3" name="Line 88"/>
            <p:cNvSpPr>
              <a:spLocks noChangeShapeType="1"/>
            </p:cNvSpPr>
            <p:nvPr/>
          </p:nvSpPr>
          <p:spPr bwMode="auto">
            <a:xfrm>
              <a:off x="326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4" name="Line 89"/>
            <p:cNvSpPr>
              <a:spLocks noChangeShapeType="1"/>
            </p:cNvSpPr>
            <p:nvPr/>
          </p:nvSpPr>
          <p:spPr bwMode="auto">
            <a:xfrm>
              <a:off x="3744" y="316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5" name="Line 90"/>
            <p:cNvSpPr>
              <a:spLocks noChangeShapeType="1"/>
            </p:cNvSpPr>
            <p:nvPr/>
          </p:nvSpPr>
          <p:spPr bwMode="auto">
            <a:xfrm flipH="1">
              <a:off x="3264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6" name="Line 91"/>
            <p:cNvSpPr>
              <a:spLocks noChangeShapeType="1"/>
            </p:cNvSpPr>
            <p:nvPr/>
          </p:nvSpPr>
          <p:spPr bwMode="auto">
            <a:xfrm>
              <a:off x="2976" y="3264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7" name="Line 92"/>
            <p:cNvSpPr>
              <a:spLocks noChangeShapeType="1"/>
            </p:cNvSpPr>
            <p:nvPr/>
          </p:nvSpPr>
          <p:spPr bwMode="auto">
            <a:xfrm flipV="1">
              <a:off x="3360" y="355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8" name="Line 93"/>
            <p:cNvSpPr>
              <a:spLocks noChangeShapeType="1"/>
            </p:cNvSpPr>
            <p:nvPr/>
          </p:nvSpPr>
          <p:spPr bwMode="auto">
            <a:xfrm flipH="1">
              <a:off x="2448" y="321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9" name="Line 94"/>
            <p:cNvSpPr>
              <a:spLocks noChangeShapeType="1"/>
            </p:cNvSpPr>
            <p:nvPr/>
          </p:nvSpPr>
          <p:spPr bwMode="auto">
            <a:xfrm flipH="1">
              <a:off x="2544" y="350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0" name="Line 95"/>
            <p:cNvSpPr>
              <a:spLocks noChangeShapeType="1"/>
            </p:cNvSpPr>
            <p:nvPr/>
          </p:nvSpPr>
          <p:spPr bwMode="auto">
            <a:xfrm flipH="1">
              <a:off x="2592" y="39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1" name="Line 96"/>
            <p:cNvSpPr>
              <a:spLocks noChangeShapeType="1"/>
            </p:cNvSpPr>
            <p:nvPr/>
          </p:nvSpPr>
          <p:spPr bwMode="auto">
            <a:xfrm flipH="1">
              <a:off x="2352" y="2688"/>
              <a:ext cx="72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2" name="Line 97"/>
            <p:cNvSpPr>
              <a:spLocks noChangeShapeType="1"/>
            </p:cNvSpPr>
            <p:nvPr/>
          </p:nvSpPr>
          <p:spPr bwMode="auto">
            <a:xfrm flipH="1">
              <a:off x="2496" y="3120"/>
              <a:ext cx="91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3" name="Line 98"/>
            <p:cNvSpPr>
              <a:spLocks noChangeShapeType="1"/>
            </p:cNvSpPr>
            <p:nvPr/>
          </p:nvSpPr>
          <p:spPr bwMode="auto">
            <a:xfrm flipH="1">
              <a:off x="2592" y="3552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4" name="Line 99"/>
            <p:cNvSpPr>
              <a:spLocks noChangeShapeType="1"/>
            </p:cNvSpPr>
            <p:nvPr/>
          </p:nvSpPr>
          <p:spPr bwMode="auto">
            <a:xfrm flipH="1">
              <a:off x="3168" y="2880"/>
              <a:ext cx="14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5" name="Line 100"/>
            <p:cNvSpPr>
              <a:spLocks noChangeShapeType="1"/>
            </p:cNvSpPr>
            <p:nvPr/>
          </p:nvSpPr>
          <p:spPr bwMode="auto">
            <a:xfrm flipV="1">
              <a:off x="3216" y="2064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6" name="Line 101"/>
            <p:cNvSpPr>
              <a:spLocks noChangeShapeType="1"/>
            </p:cNvSpPr>
            <p:nvPr/>
          </p:nvSpPr>
          <p:spPr bwMode="auto">
            <a:xfrm flipV="1">
              <a:off x="3696" y="2160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7" name="Line 102"/>
            <p:cNvSpPr>
              <a:spLocks noChangeShapeType="1"/>
            </p:cNvSpPr>
            <p:nvPr/>
          </p:nvSpPr>
          <p:spPr bwMode="auto">
            <a:xfrm flipV="1">
              <a:off x="3360" y="2352"/>
              <a:ext cx="3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8" name="Line 103"/>
            <p:cNvSpPr>
              <a:spLocks noChangeShapeType="1"/>
            </p:cNvSpPr>
            <p:nvPr/>
          </p:nvSpPr>
          <p:spPr bwMode="auto">
            <a:xfrm flipV="1">
              <a:off x="3264" y="2112"/>
              <a:ext cx="124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29" name="Line 104"/>
            <p:cNvSpPr>
              <a:spLocks noChangeShapeType="1"/>
            </p:cNvSpPr>
            <p:nvPr/>
          </p:nvSpPr>
          <p:spPr bwMode="auto">
            <a:xfrm flipV="1">
              <a:off x="3792" y="273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0" name="Line 105"/>
            <p:cNvSpPr>
              <a:spLocks noChangeShapeType="1"/>
            </p:cNvSpPr>
            <p:nvPr/>
          </p:nvSpPr>
          <p:spPr bwMode="auto">
            <a:xfrm>
              <a:off x="3504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1" name="Line 106"/>
            <p:cNvSpPr>
              <a:spLocks noChangeShapeType="1"/>
            </p:cNvSpPr>
            <p:nvPr/>
          </p:nvSpPr>
          <p:spPr bwMode="auto">
            <a:xfrm>
              <a:off x="2112" y="2976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2" name="Line 107"/>
            <p:cNvSpPr>
              <a:spLocks noChangeShapeType="1"/>
            </p:cNvSpPr>
            <p:nvPr/>
          </p:nvSpPr>
          <p:spPr bwMode="auto">
            <a:xfrm>
              <a:off x="1824" y="2448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3" name="Line 108"/>
            <p:cNvSpPr>
              <a:spLocks noChangeShapeType="1"/>
            </p:cNvSpPr>
            <p:nvPr/>
          </p:nvSpPr>
          <p:spPr bwMode="auto">
            <a:xfrm flipH="1">
              <a:off x="1488" y="25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4" name="Line 109"/>
            <p:cNvSpPr>
              <a:spLocks noChangeShapeType="1"/>
            </p:cNvSpPr>
            <p:nvPr/>
          </p:nvSpPr>
          <p:spPr bwMode="auto">
            <a:xfrm flipH="1" flipV="1">
              <a:off x="1488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5" name="Line 110"/>
            <p:cNvSpPr>
              <a:spLocks noChangeShapeType="1"/>
            </p:cNvSpPr>
            <p:nvPr/>
          </p:nvSpPr>
          <p:spPr bwMode="auto">
            <a:xfrm>
              <a:off x="1872" y="23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6" name="Line 111"/>
            <p:cNvSpPr>
              <a:spLocks noChangeShapeType="1"/>
            </p:cNvSpPr>
            <p:nvPr/>
          </p:nvSpPr>
          <p:spPr bwMode="auto">
            <a:xfrm flipV="1">
              <a:off x="1824" y="2064"/>
              <a:ext cx="20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7" name="Line 112"/>
            <p:cNvSpPr>
              <a:spLocks noChangeShapeType="1"/>
            </p:cNvSpPr>
            <p:nvPr/>
          </p:nvSpPr>
          <p:spPr bwMode="auto">
            <a:xfrm flipV="1">
              <a:off x="1824" y="2160"/>
              <a:ext cx="26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8" name="Line 113"/>
            <p:cNvSpPr>
              <a:spLocks noChangeShapeType="1"/>
            </p:cNvSpPr>
            <p:nvPr/>
          </p:nvSpPr>
          <p:spPr bwMode="auto">
            <a:xfrm>
              <a:off x="1776" y="249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39" name="Line 114"/>
            <p:cNvSpPr>
              <a:spLocks noChangeShapeType="1"/>
            </p:cNvSpPr>
            <p:nvPr/>
          </p:nvSpPr>
          <p:spPr bwMode="auto">
            <a:xfrm flipV="1">
              <a:off x="2064" y="2112"/>
              <a:ext cx="177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0" name="Line 115"/>
            <p:cNvSpPr>
              <a:spLocks noChangeShapeType="1"/>
            </p:cNvSpPr>
            <p:nvPr/>
          </p:nvSpPr>
          <p:spPr bwMode="auto">
            <a:xfrm>
              <a:off x="1824" y="2496"/>
              <a:ext cx="52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1" name="Line 116"/>
            <p:cNvSpPr>
              <a:spLocks noChangeShapeType="1"/>
            </p:cNvSpPr>
            <p:nvPr/>
          </p:nvSpPr>
          <p:spPr bwMode="auto">
            <a:xfrm flipV="1">
              <a:off x="2112" y="148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2" name="Line 117"/>
            <p:cNvSpPr>
              <a:spLocks noChangeShapeType="1"/>
            </p:cNvSpPr>
            <p:nvPr/>
          </p:nvSpPr>
          <p:spPr bwMode="auto">
            <a:xfrm flipV="1">
              <a:off x="1776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3" name="Line 118"/>
            <p:cNvSpPr>
              <a:spLocks noChangeShapeType="1"/>
            </p:cNvSpPr>
            <p:nvPr/>
          </p:nvSpPr>
          <p:spPr bwMode="auto">
            <a:xfrm>
              <a:off x="3120" y="1056"/>
              <a:ext cx="7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4" name="Line 119"/>
            <p:cNvSpPr>
              <a:spLocks noChangeShapeType="1"/>
            </p:cNvSpPr>
            <p:nvPr/>
          </p:nvSpPr>
          <p:spPr bwMode="auto">
            <a:xfrm>
              <a:off x="2112" y="768"/>
              <a:ext cx="1728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5" name="Line 120"/>
            <p:cNvSpPr>
              <a:spLocks noChangeShapeType="1"/>
            </p:cNvSpPr>
            <p:nvPr/>
          </p:nvSpPr>
          <p:spPr bwMode="auto">
            <a:xfrm>
              <a:off x="1824" y="1008"/>
              <a:ext cx="201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6" name="Line 121"/>
            <p:cNvSpPr>
              <a:spLocks noChangeShapeType="1"/>
            </p:cNvSpPr>
            <p:nvPr/>
          </p:nvSpPr>
          <p:spPr bwMode="auto">
            <a:xfrm>
              <a:off x="3168" y="576"/>
              <a:ext cx="1392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7" name="Line 122"/>
            <p:cNvSpPr>
              <a:spLocks noChangeShapeType="1"/>
            </p:cNvSpPr>
            <p:nvPr/>
          </p:nvSpPr>
          <p:spPr bwMode="auto">
            <a:xfrm>
              <a:off x="2352" y="576"/>
              <a:ext cx="211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8" name="Line 123"/>
            <p:cNvSpPr>
              <a:spLocks noChangeShapeType="1"/>
            </p:cNvSpPr>
            <p:nvPr/>
          </p:nvSpPr>
          <p:spPr bwMode="auto">
            <a:xfrm>
              <a:off x="2544" y="38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9" name="Line 124"/>
            <p:cNvSpPr>
              <a:spLocks noChangeShapeType="1"/>
            </p:cNvSpPr>
            <p:nvPr/>
          </p:nvSpPr>
          <p:spPr bwMode="auto">
            <a:xfrm flipH="1" flipV="1">
              <a:off x="1392" y="768"/>
              <a:ext cx="96" cy="1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0" name="Line 125"/>
            <p:cNvSpPr>
              <a:spLocks noChangeShapeType="1"/>
            </p:cNvSpPr>
            <p:nvPr/>
          </p:nvSpPr>
          <p:spPr bwMode="auto">
            <a:xfrm flipV="1">
              <a:off x="3744" y="38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1" name="Line 126"/>
            <p:cNvSpPr>
              <a:spLocks noChangeShapeType="1"/>
            </p:cNvSpPr>
            <p:nvPr/>
          </p:nvSpPr>
          <p:spPr bwMode="auto">
            <a:xfrm flipH="1">
              <a:off x="4032" y="960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2" name="Line 127"/>
            <p:cNvSpPr>
              <a:spLocks noChangeShapeType="1"/>
            </p:cNvSpPr>
            <p:nvPr/>
          </p:nvSpPr>
          <p:spPr bwMode="auto">
            <a:xfrm flipH="1">
              <a:off x="4608" y="1248"/>
              <a:ext cx="4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3" name="Line 128"/>
            <p:cNvSpPr>
              <a:spLocks noChangeShapeType="1"/>
            </p:cNvSpPr>
            <p:nvPr/>
          </p:nvSpPr>
          <p:spPr bwMode="auto">
            <a:xfrm flipH="1">
              <a:off x="5040" y="129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4" name="Line 129"/>
            <p:cNvSpPr>
              <a:spLocks noChangeShapeType="1"/>
            </p:cNvSpPr>
            <p:nvPr/>
          </p:nvSpPr>
          <p:spPr bwMode="auto">
            <a:xfrm flipV="1">
              <a:off x="4896" y="768"/>
              <a:ext cx="144" cy="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5" name="Line 130"/>
            <p:cNvSpPr>
              <a:spLocks noChangeShapeType="1"/>
            </p:cNvSpPr>
            <p:nvPr/>
          </p:nvSpPr>
          <p:spPr bwMode="auto">
            <a:xfrm flipH="1">
              <a:off x="4128" y="1440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6" name="Line 131"/>
            <p:cNvSpPr>
              <a:spLocks noChangeShapeType="1"/>
            </p:cNvSpPr>
            <p:nvPr/>
          </p:nvSpPr>
          <p:spPr bwMode="auto">
            <a:xfrm flipH="1">
              <a:off x="3984" y="1200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7" name="Line 132"/>
            <p:cNvSpPr>
              <a:spLocks noChangeShapeType="1"/>
            </p:cNvSpPr>
            <p:nvPr/>
          </p:nvSpPr>
          <p:spPr bwMode="auto">
            <a:xfrm>
              <a:off x="3696" y="148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8" name="Line 133"/>
            <p:cNvSpPr>
              <a:spLocks noChangeShapeType="1"/>
            </p:cNvSpPr>
            <p:nvPr/>
          </p:nvSpPr>
          <p:spPr bwMode="auto">
            <a:xfrm flipV="1">
              <a:off x="3840" y="11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59" name="Line 134"/>
            <p:cNvSpPr>
              <a:spLocks noChangeShapeType="1"/>
            </p:cNvSpPr>
            <p:nvPr/>
          </p:nvSpPr>
          <p:spPr bwMode="auto">
            <a:xfrm>
              <a:off x="4272" y="105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0" name="Line 135"/>
            <p:cNvSpPr>
              <a:spLocks noChangeShapeType="1"/>
            </p:cNvSpPr>
            <p:nvPr/>
          </p:nvSpPr>
          <p:spPr bwMode="auto">
            <a:xfrm flipV="1">
              <a:off x="3840" y="1344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1" name="Line 136"/>
            <p:cNvSpPr>
              <a:spLocks noChangeShapeType="1"/>
            </p:cNvSpPr>
            <p:nvPr/>
          </p:nvSpPr>
          <p:spPr bwMode="auto">
            <a:xfrm>
              <a:off x="4464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2" name="Line 137"/>
            <p:cNvSpPr>
              <a:spLocks noChangeShapeType="1"/>
            </p:cNvSpPr>
            <p:nvPr/>
          </p:nvSpPr>
          <p:spPr bwMode="auto">
            <a:xfrm flipH="1">
              <a:off x="4224" y="8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3" name="Line 138"/>
            <p:cNvSpPr>
              <a:spLocks noChangeShapeType="1"/>
            </p:cNvSpPr>
            <p:nvPr/>
          </p:nvSpPr>
          <p:spPr bwMode="auto">
            <a:xfrm flipH="1">
              <a:off x="4608" y="864"/>
              <a:ext cx="528" cy="33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4" name="Line 139"/>
            <p:cNvSpPr>
              <a:spLocks noChangeShapeType="1"/>
            </p:cNvSpPr>
            <p:nvPr/>
          </p:nvSpPr>
          <p:spPr bwMode="auto">
            <a:xfrm flipH="1" flipV="1">
              <a:off x="4320" y="52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5" name="Line 140"/>
            <p:cNvSpPr>
              <a:spLocks noChangeShapeType="1"/>
            </p:cNvSpPr>
            <p:nvPr/>
          </p:nvSpPr>
          <p:spPr bwMode="auto">
            <a:xfrm flipH="1" flipV="1">
              <a:off x="3744" y="5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6" name="Line 141"/>
            <p:cNvSpPr>
              <a:spLocks noChangeShapeType="1"/>
            </p:cNvSpPr>
            <p:nvPr/>
          </p:nvSpPr>
          <p:spPr bwMode="auto">
            <a:xfrm>
              <a:off x="3648" y="672"/>
              <a:ext cx="3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7" name="Line 142"/>
            <p:cNvSpPr>
              <a:spLocks noChangeShapeType="1"/>
            </p:cNvSpPr>
            <p:nvPr/>
          </p:nvSpPr>
          <p:spPr bwMode="auto">
            <a:xfrm flipV="1">
              <a:off x="4368" y="220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8" name="Line 143"/>
            <p:cNvSpPr>
              <a:spLocks noChangeShapeType="1"/>
            </p:cNvSpPr>
            <p:nvPr/>
          </p:nvSpPr>
          <p:spPr bwMode="auto">
            <a:xfrm flipV="1">
              <a:off x="3984" y="283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9" name="Line 144"/>
            <p:cNvSpPr>
              <a:spLocks noChangeShapeType="1"/>
            </p:cNvSpPr>
            <p:nvPr/>
          </p:nvSpPr>
          <p:spPr bwMode="auto">
            <a:xfrm flipV="1">
              <a:off x="1968" y="8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589" name="Rectangle 145"/>
          <p:cNvSpPr>
            <a:spLocks noGrp="1" noChangeArrowheads="1"/>
          </p:cNvSpPr>
          <p:nvPr>
            <p:ph type="title" idx="4294967295"/>
          </p:nvPr>
        </p:nvSpPr>
        <p:spPr>
          <a:xfrm>
            <a:off x="8532813" y="6308725"/>
            <a:ext cx="431800" cy="298450"/>
          </a:xfrm>
        </p:spPr>
        <p:txBody>
          <a:bodyPr/>
          <a:lstStyle/>
          <a:p>
            <a:r>
              <a:rPr lang="it-IT" altLang="it-IT" sz="900" smtClean="0">
                <a:solidFill>
                  <a:schemeClr val="bg2"/>
                </a:solidFill>
              </a:rPr>
              <a:t>Todd</a:t>
            </a:r>
          </a:p>
        </p:txBody>
      </p:sp>
      <p:pic>
        <p:nvPicPr>
          <p:cNvPr id="24590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80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z="3200" b="1" smtClean="0"/>
              <a:t>perché si debba o si voglia fare rete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4000" b="1" smtClean="0">
                <a:solidFill>
                  <a:srgbClr val="C00000"/>
                </a:solidFill>
              </a:rPr>
              <a:t>E’ Richiesto dalla complessità dei problemi sociali, che richiedono più sguardi per essere compresi</a:t>
            </a:r>
          </a:p>
          <a:p>
            <a:pPr algn="ctr"/>
            <a:endParaRPr lang="it-IT" altLang="it-IT" sz="4000" smtClean="0"/>
          </a:p>
        </p:txBody>
      </p:sp>
      <p:pic>
        <p:nvPicPr>
          <p:cNvPr id="25604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2850"/>
            <a:ext cx="8786813" cy="3816350"/>
          </a:xfrm>
        </p:spPr>
        <p:txBody>
          <a:bodyPr/>
          <a:lstStyle/>
          <a:p>
            <a:pPr algn="ctr">
              <a:defRPr/>
            </a:pPr>
            <a:r>
              <a:rPr lang="it-IT" sz="4400" b="1" noProof="1" smtClean="0">
                <a:solidFill>
                  <a:schemeClr val="accent2">
                    <a:lumMod val="50000"/>
                  </a:schemeClr>
                </a:solidFill>
              </a:rPr>
              <a:t>2. il lavoro di rete nella progettazione sociosanitaria </a:t>
            </a:r>
            <a:r>
              <a:rPr lang="it-IT" sz="4400" b="1" dirty="0" smtClean="0"/>
              <a:t/>
            </a:r>
            <a:br>
              <a:rPr lang="it-IT" sz="4400" b="1" dirty="0" smtClean="0"/>
            </a:br>
            <a:endParaRPr lang="it-IT" sz="4400" b="1" dirty="0" smtClean="0"/>
          </a:p>
        </p:txBody>
      </p:sp>
      <p:pic>
        <p:nvPicPr>
          <p:cNvPr id="26627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it-IT" altLang="it-IT" smtClean="0"/>
              <a:t>Lavoro di rete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4313" y="1571625"/>
            <a:ext cx="7854951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Il lavoro di rete è un metodo che accompagna il lavoro sociosanitario nelle sue diverse fasi di intervento: 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La progettazione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La gestione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La valutazione</a:t>
            </a:r>
          </a:p>
          <a:p>
            <a:pPr algn="ctr">
              <a:buFont typeface="Monotype Sorts" pitchFamily="2" charset="2"/>
              <a:buNone/>
              <a:defRPr/>
            </a:pPr>
            <a:endParaRPr lang="it-IT" sz="2800" b="1" dirty="0" smtClean="0">
              <a:latin typeface="Arial" charset="0"/>
            </a:endParaRPr>
          </a:p>
        </p:txBody>
      </p:sp>
      <p:pic>
        <p:nvPicPr>
          <p:cNvPr id="27652" name="Picture 6" descr="Carta intestataIRS-perMilano-k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913"/>
            <a:ext cx="1000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C:\Documents and Settings\udeambrogio\Documenti\Immagini\ret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magine 5" descr="logo-I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panose="020B0604020202020204" pitchFamily="34" charset="0"/>
              </a:rPr>
              <a:t>Fasi del lavoro sociosanitario alle quali si può applicare il metodo del lavoro di rete</a:t>
            </a:r>
            <a:endParaRPr lang="it-IT" altLang="it-IT" sz="32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357313" y="1371600"/>
            <a:ext cx="3071812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Progettazione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143375" y="1295400"/>
            <a:ext cx="3500438" cy="206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Gestione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724150" y="2786063"/>
            <a:ext cx="3276600" cy="21796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Valutazione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2" name="Picture 2" descr="C:\Documents and Settings\udeambrogio\Documenti\Immagini\PROGETTAZIONE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000250"/>
            <a:ext cx="1247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 descr="C:\Documents and Settings\udeambrogio\Documenti\Immagini\GESTIO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123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C:\Documents and Settings\udeambrogio\Documenti\Immagini\vautazionel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00438"/>
            <a:ext cx="105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magine 5" descr="logo-I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611313"/>
            <a:ext cx="8786813" cy="6769101"/>
          </a:xfrm>
        </p:spPr>
        <p:txBody>
          <a:bodyPr/>
          <a:lstStyle/>
          <a:p>
            <a:pPr algn="ctr">
              <a:defRPr/>
            </a:pPr>
            <a:r>
              <a:rPr lang="it-IT" b="1" noProof="1" smtClean="0"/>
              <a:t/>
            </a:r>
            <a:br>
              <a:rPr lang="it-IT" b="1" noProof="1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Temi dell’incontro</a:t>
            </a:r>
            <a:r>
              <a:rPr lang="it-IT" b="1" noProof="1" smtClean="0"/>
              <a:t>: </a:t>
            </a:r>
            <a:br>
              <a:rPr lang="it-IT" b="1" noProof="1" smtClean="0"/>
            </a:br>
            <a:r>
              <a:rPr lang="it-IT" b="1" noProof="1" smtClean="0">
                <a:solidFill>
                  <a:srgbClr val="FF0066"/>
                </a:solidFill>
              </a:rPr>
              <a:t/>
            </a:r>
            <a:br>
              <a:rPr lang="it-IT" b="1" noProof="1" smtClean="0">
                <a:solidFill>
                  <a:srgbClr val="FF0066"/>
                </a:solidFill>
              </a:rPr>
            </a:br>
            <a:r>
              <a:rPr lang="it-IT" b="1" noProof="1" smtClean="0">
                <a:solidFill>
                  <a:srgbClr val="FF0000"/>
                </a:solidFill>
              </a:rPr>
              <a:t>1. la rete ed il lavoro di rete  </a:t>
            </a:r>
            <a:r>
              <a:rPr lang="it-IT" b="1" noProof="1" smtClean="0">
                <a:solidFill>
                  <a:srgbClr val="FF0066"/>
                </a:solidFill>
              </a:rPr>
              <a:t/>
            </a:r>
            <a:br>
              <a:rPr lang="it-IT" b="1" noProof="1" smtClean="0">
                <a:solidFill>
                  <a:srgbClr val="FF0066"/>
                </a:solidFill>
              </a:rPr>
            </a:br>
            <a:r>
              <a:rPr lang="it-IT" b="1" noProof="1" smtClean="0">
                <a:solidFill>
                  <a:schemeClr val="accent2">
                    <a:lumMod val="50000"/>
                  </a:schemeClr>
                </a:solidFill>
              </a:rPr>
              <a:t>2. il lavoro di rete nella progettazione sociosanitaria  </a:t>
            </a:r>
            <a:r>
              <a:rPr lang="it-IT" b="1" noProof="1" smtClean="0">
                <a:solidFill>
                  <a:srgbClr val="FF0066"/>
                </a:solidFill>
              </a:rPr>
              <a:t/>
            </a:r>
            <a:br>
              <a:rPr lang="it-IT" b="1" noProof="1" smtClean="0">
                <a:solidFill>
                  <a:srgbClr val="FF0066"/>
                </a:solidFill>
              </a:rPr>
            </a:br>
            <a:r>
              <a:rPr lang="it-IT" b="1" noProof="1" smtClean="0">
                <a:solidFill>
                  <a:srgbClr val="FF0000"/>
                </a:solidFill>
              </a:rPr>
              <a:t>3. la progettazione partecipata, pregi e rischi e attenzioni metodologiche </a:t>
            </a:r>
            <a:br>
              <a:rPr lang="it-IT" b="1" noProof="1" smtClean="0">
                <a:solidFill>
                  <a:srgbClr val="FF0000"/>
                </a:solidFill>
              </a:rPr>
            </a:br>
            <a:r>
              <a:rPr lang="it-IT" b="1" noProof="1" smtClean="0">
                <a:solidFill>
                  <a:schemeClr val="accent2">
                    <a:lumMod val="50000"/>
                  </a:schemeClr>
                </a:solidFill>
              </a:rPr>
              <a:t>4. la coprogettazione</a:t>
            </a:r>
            <a:endParaRPr lang="it-IT" b="1" dirty="0" smtClean="0"/>
          </a:p>
        </p:txBody>
      </p:sp>
      <p:pic>
        <p:nvPicPr>
          <p:cNvPr id="8195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panose="020B0604020202020204" pitchFamily="34" charset="0"/>
              </a:rPr>
              <a:t>Fasi del lavoro sociosanitario alle quali si può applicare il metodo del lavoro di rete</a:t>
            </a:r>
            <a:endParaRPr lang="it-IT" altLang="it-IT" sz="32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357313" y="1371600"/>
            <a:ext cx="3071812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Progettazione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43375" y="1295400"/>
            <a:ext cx="3500438" cy="206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Gestione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724150" y="2786063"/>
            <a:ext cx="3276600" cy="21796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Valutazione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Picture 2" descr="C:\Documents and Settings\udeambrogio\Documenti\Immagini\PROGETTAZIONE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000250"/>
            <a:ext cx="1247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Documents and Settings\udeambrogio\Documenti\Immagini\GESTIO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123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C:\Documents and Settings\udeambrogio\Documenti\Immagini\vautazionel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00438"/>
            <a:ext cx="105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0463" y="-61913"/>
            <a:ext cx="6523037" cy="6554788"/>
            <a:chOff x="1248" y="141"/>
            <a:chExt cx="4080" cy="4107"/>
          </a:xfrm>
        </p:grpSpPr>
        <p:sp>
          <p:nvSpPr>
            <p:cNvPr id="30731" name="Oval 7"/>
            <p:cNvSpPr>
              <a:spLocks noChangeAspect="1" noChangeArrowheads="1"/>
            </p:cNvSpPr>
            <p:nvPr/>
          </p:nvSpPr>
          <p:spPr bwMode="auto">
            <a:xfrm>
              <a:off x="1971" y="815"/>
              <a:ext cx="2684" cy="26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2" name="Oval 8"/>
            <p:cNvSpPr>
              <a:spLocks noChangeAspect="1" noChangeArrowheads="1"/>
            </p:cNvSpPr>
            <p:nvPr/>
          </p:nvSpPr>
          <p:spPr bwMode="auto">
            <a:xfrm>
              <a:off x="3048" y="1920"/>
              <a:ext cx="528" cy="4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3" name="Oval 9"/>
            <p:cNvSpPr>
              <a:spLocks noChangeAspect="1" noChangeArrowheads="1"/>
            </p:cNvSpPr>
            <p:nvPr/>
          </p:nvSpPr>
          <p:spPr bwMode="auto">
            <a:xfrm>
              <a:off x="2305" y="1151"/>
              <a:ext cx="2014" cy="20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4" name="Oval 10"/>
            <p:cNvSpPr>
              <a:spLocks noChangeArrowheads="1"/>
            </p:cNvSpPr>
            <p:nvPr/>
          </p:nvSpPr>
          <p:spPr bwMode="auto">
            <a:xfrm>
              <a:off x="2652" y="1497"/>
              <a:ext cx="1320" cy="1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5" name="Oval 11"/>
            <p:cNvSpPr>
              <a:spLocks noChangeArrowheads="1"/>
            </p:cNvSpPr>
            <p:nvPr/>
          </p:nvSpPr>
          <p:spPr bwMode="auto">
            <a:xfrm>
              <a:off x="1635" y="479"/>
              <a:ext cx="3354" cy="33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6" name="Oval 12"/>
            <p:cNvSpPr>
              <a:spLocks noChangeAspect="1" noChangeArrowheads="1"/>
            </p:cNvSpPr>
            <p:nvPr/>
          </p:nvSpPr>
          <p:spPr bwMode="auto">
            <a:xfrm>
              <a:off x="1299" y="144"/>
              <a:ext cx="4026" cy="40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30737" name="Text Box 13"/>
            <p:cNvSpPr txBox="1">
              <a:spLocks noChangeArrowheads="1"/>
            </p:cNvSpPr>
            <p:nvPr/>
          </p:nvSpPr>
          <p:spPr bwMode="auto">
            <a:xfrm>
              <a:off x="3024" y="2016"/>
              <a:ext cx="5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b="1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H="1">
              <a:off x="2064" y="2352"/>
              <a:ext cx="1104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>
              <a:off x="3504" y="2304"/>
              <a:ext cx="1104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0" name="Line 16"/>
            <p:cNvSpPr>
              <a:spLocks noChangeShapeType="1"/>
            </p:cNvSpPr>
            <p:nvPr/>
          </p:nvSpPr>
          <p:spPr bwMode="auto">
            <a:xfrm flipV="1">
              <a:off x="3552" y="1533"/>
              <a:ext cx="1680" cy="5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 flipH="1" flipV="1">
              <a:off x="1392" y="1533"/>
              <a:ext cx="1680" cy="5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>
              <a:off x="3312" y="141"/>
              <a:ext cx="0" cy="17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3" name="Text Box 21"/>
            <p:cNvSpPr txBox="1">
              <a:spLocks noChangeArrowheads="1"/>
            </p:cNvSpPr>
            <p:nvPr/>
          </p:nvSpPr>
          <p:spPr bwMode="auto">
            <a:xfrm>
              <a:off x="4704" y="336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 i="1">
                  <a:latin typeface="Comic Sans MS" panose="030F0702030302020204" pitchFamily="66" charset="0"/>
                </a:rPr>
                <a:t>VICINI</a:t>
              </a:r>
            </a:p>
          </p:txBody>
        </p:sp>
        <p:sp>
          <p:nvSpPr>
            <p:cNvPr id="30744" name="Text Box 23"/>
            <p:cNvSpPr txBox="1">
              <a:spLocks noChangeArrowheads="1"/>
            </p:cNvSpPr>
            <p:nvPr/>
          </p:nvSpPr>
          <p:spPr bwMode="auto">
            <a:xfrm rot="3884472">
              <a:off x="300" y="2972"/>
              <a:ext cx="22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800" b="1" i="1">
                  <a:latin typeface="Comic Sans MS" panose="030F0702030302020204" pitchFamily="66" charset="0"/>
                </a:rPr>
                <a:t>LAVORO DI RETE </a:t>
              </a:r>
            </a:p>
          </p:txBody>
        </p:sp>
      </p:grpSp>
      <p:pic>
        <p:nvPicPr>
          <p:cNvPr id="30730" name="Immagine 5" descr="logo-I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it-IT" altLang="it-IT" dirty="0" smtClean="0"/>
              <a:t>Lavoro di rete nella progettazione sociosanitaria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71625"/>
            <a:ext cx="7389118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Il lavoro di rete accompagna la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progettazione sociosanitaria: </a:t>
            </a:r>
          </a:p>
          <a:p>
            <a:pPr algn="ctr">
              <a:buFont typeface="Monotype Sorts" pitchFamily="2" charset="2"/>
              <a:buNone/>
              <a:defRPr/>
            </a:pPr>
            <a:endParaRPr lang="it-IT" sz="28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nella costruzione di progetti individualizzati (PAI) </a:t>
            </a:r>
          </a:p>
          <a:p>
            <a:pPr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nella costruzione di progetti di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	sviluppo di comunità </a:t>
            </a:r>
          </a:p>
          <a:p>
            <a:pPr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nella costruzione dei Piani sociali di zona </a:t>
            </a:r>
          </a:p>
          <a:p>
            <a:pPr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Nella costruzione di Protocolli, linee guida, raccomandazioni e suggerimenti operativi per la continuità assistenziale </a:t>
            </a:r>
          </a:p>
        </p:txBody>
      </p:sp>
      <p:pic>
        <p:nvPicPr>
          <p:cNvPr id="31748" name="Picture 6" descr="Carta intestataIRS-perMilano-k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913"/>
            <a:ext cx="1000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Documents and Settings\udeambrogio\Documenti\Immagini\ret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2856"/>
            <a:ext cx="19764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Documents and Settings\udeambrogio\Documenti\Immagini\PROGETTAZIONET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86313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magine 5" descr="logo-IR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55650" y="981075"/>
            <a:ext cx="7886700" cy="51435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476375" y="1341438"/>
            <a:ext cx="6515100" cy="42291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268538" y="1700213"/>
            <a:ext cx="4800600" cy="33147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143250" y="2397125"/>
            <a:ext cx="3200400" cy="19431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-3352685">
            <a:off x="4122738" y="981075"/>
            <a:ext cx="2744788" cy="1589087"/>
          </a:xfrm>
          <a:prstGeom prst="flowChartConnector">
            <a:avLst/>
          </a:prstGeom>
          <a:solidFill>
            <a:srgbClr val="99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cs typeface="Times New Roman" panose="02020603050405020304" pitchFamily="18" charset="0"/>
              </a:rPr>
              <a:t>Piani sociali di zona 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33799" name="Rectangle 22"/>
          <p:cNvSpPr>
            <a:spLocks noChangeArrowheads="1"/>
          </p:cNvSpPr>
          <p:nvPr/>
        </p:nvSpPr>
        <p:spPr bwMode="auto">
          <a:xfrm>
            <a:off x="0" y="6794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800" name="Rectangle 23"/>
          <p:cNvSpPr>
            <a:spLocks noChangeArrowheads="1"/>
          </p:cNvSpPr>
          <p:nvPr/>
        </p:nvSpPr>
        <p:spPr bwMode="auto">
          <a:xfrm>
            <a:off x="0" y="392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8166100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166100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816610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81661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3801" name="Text Box 24"/>
          <p:cNvSpPr txBox="1">
            <a:spLocks noChangeArrowheads="1"/>
          </p:cNvSpPr>
          <p:nvPr/>
        </p:nvSpPr>
        <p:spPr bwMode="auto">
          <a:xfrm>
            <a:off x="214313" y="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chemeClr val="tx2"/>
                </a:solidFill>
              </a:rPr>
              <a:t>Il lavoro di rete nella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chemeClr val="tx2"/>
                </a:solidFill>
              </a:rPr>
              <a:t>progettazione sociosanitaria</a:t>
            </a:r>
          </a:p>
        </p:txBody>
      </p:sp>
      <p:sp>
        <p:nvSpPr>
          <p:cNvPr id="33802" name="Oval 19"/>
          <p:cNvSpPr>
            <a:spLocks noChangeArrowheads="1"/>
          </p:cNvSpPr>
          <p:nvPr/>
        </p:nvSpPr>
        <p:spPr bwMode="auto">
          <a:xfrm rot="1575470">
            <a:off x="971550" y="1914525"/>
            <a:ext cx="2928938" cy="1441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Progetti di sviluppo di comunità</a:t>
            </a:r>
          </a:p>
        </p:txBody>
      </p:sp>
      <p:sp>
        <p:nvSpPr>
          <p:cNvPr id="33803" name="Oval 17"/>
          <p:cNvSpPr>
            <a:spLocks noChangeArrowheads="1"/>
          </p:cNvSpPr>
          <p:nvPr/>
        </p:nvSpPr>
        <p:spPr bwMode="auto">
          <a:xfrm rot="-2946381">
            <a:off x="1869282" y="3915569"/>
            <a:ext cx="3154362" cy="158115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PROGETTI INDIVIDUALIZZATI (pai)</a:t>
            </a:r>
          </a:p>
        </p:txBody>
      </p:sp>
      <p:sp>
        <p:nvSpPr>
          <p:cNvPr id="22540" name="Oval 3"/>
          <p:cNvSpPr>
            <a:spLocks noChangeArrowheads="1"/>
          </p:cNvSpPr>
          <p:nvPr/>
        </p:nvSpPr>
        <p:spPr bwMode="auto">
          <a:xfrm rot="1686936">
            <a:off x="4668838" y="3228975"/>
            <a:ext cx="3429000" cy="2185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it-IT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it-IT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it-IT" sz="22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Protocolli,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linee guida,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Raccomandazioni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per la continuità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assistenziale  </a:t>
            </a:r>
          </a:p>
          <a:p>
            <a:pPr algn="ctr">
              <a:defRPr/>
            </a:pPr>
            <a:endParaRPr lang="it-IT" sz="2400" dirty="0">
              <a:latin typeface="Arial" charset="0"/>
            </a:endParaRPr>
          </a:p>
          <a:p>
            <a:pPr algn="ctr">
              <a:defRPr/>
            </a:pPr>
            <a:endParaRPr lang="it-IT" sz="2400" dirty="0">
              <a:latin typeface="Arial" charset="0"/>
            </a:endParaRPr>
          </a:p>
          <a:p>
            <a:pPr algn="ctr">
              <a:defRPr/>
            </a:pPr>
            <a:endParaRPr lang="it-IT" sz="2400" dirty="0">
              <a:latin typeface="Arial" charset="0"/>
            </a:endParaRPr>
          </a:p>
          <a:p>
            <a:pPr algn="ctr">
              <a:defRPr/>
            </a:pPr>
            <a:r>
              <a:rPr lang="it-IT" sz="2400" dirty="0">
                <a:latin typeface="Arial" charset="0"/>
              </a:rPr>
              <a:t> </a:t>
            </a:r>
          </a:p>
        </p:txBody>
      </p:sp>
      <p:pic>
        <p:nvPicPr>
          <p:cNvPr id="33805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6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844675"/>
            <a:ext cx="6048375" cy="4464050"/>
          </a:xfrm>
        </p:spPr>
        <p:txBody>
          <a:bodyPr lIns="90000"/>
          <a:lstStyle/>
          <a:p>
            <a:pPr algn="ctr">
              <a:buFont typeface="Monotype Sorts" pitchFamily="2" charset="2"/>
              <a:buNone/>
            </a:pPr>
            <a:r>
              <a:rPr lang="it-IT" altLang="it-IT" sz="3700" smtClean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mtClean="0">
                <a:solidFill>
                  <a:srgbClr val="002060"/>
                </a:solidFill>
                <a:latin typeface="Arial" panose="020B0604020202020204" pitchFamily="34" charset="0"/>
              </a:rPr>
              <a:t>Il “prodotto” del lavoro di una rete efficace non sarà quello pensato da uno degli operatori o servizi, ma quello realizzato sulla base della trama delle relazioni e risorse esistenti: sarà un prodotto </a:t>
            </a:r>
            <a:r>
              <a:rPr lang="it-IT" altLang="it-IT" b="1" smtClean="0">
                <a:solidFill>
                  <a:srgbClr val="C00000"/>
                </a:solidFill>
                <a:latin typeface="Arial" panose="020B0604020202020204" pitchFamily="34" charset="0"/>
              </a:rPr>
              <a:t>generativo</a:t>
            </a:r>
            <a:r>
              <a:rPr lang="it-IT" altLang="it-IT" smtClean="0">
                <a:solidFill>
                  <a:srgbClr val="002060"/>
                </a:solidFill>
                <a:latin typeface="Arial" panose="020B0604020202020204" pitchFamily="34" charset="0"/>
              </a:rPr>
              <a:t>, che soddisfa tutti gli attori in campo</a:t>
            </a:r>
            <a:r>
              <a:rPr lang="it-IT" altLang="it-IT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it-IT" altLang="it-IT" smtClean="0">
              <a:solidFill>
                <a:schemeClr val="accent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Monotype Sorts" pitchFamily="2" charset="2"/>
              <a:buNone/>
            </a:pPr>
            <a:endParaRPr lang="it-IT" altLang="it-IT" sz="1900" i="1" smtClean="0">
              <a:solidFill>
                <a:schemeClr val="accent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9248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rgbClr val="FF3300"/>
                </a:solidFill>
                <a:latin typeface="Arial" panose="020B0604020202020204" pitchFamily="34" charset="0"/>
              </a:rPr>
              <a:t>Esito del lavoro di rete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543800" y="30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1403350" y="1700213"/>
            <a:ext cx="7056438" cy="46815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162800" y="6096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it-IT" altLang="it-IT" sz="800" b="1" i="1">
              <a:latin typeface="Arial Rounded MT Bold" panose="020F0704030504030204" pitchFamily="34" charset="0"/>
            </a:endParaRP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4" name="Immagine 5" descr="logo-I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619500"/>
            <a:ext cx="7339013" cy="457200"/>
          </a:xfrm>
        </p:spPr>
        <p:txBody>
          <a:bodyPr>
            <a:normAutofit fontScale="90000"/>
          </a:bodyPr>
          <a:lstStyle/>
          <a:p>
            <a:r>
              <a:rPr lang="it-IT" altLang="it-IT" sz="4000" b="1" noProof="1" smtClean="0"/>
              <a:t/>
            </a:r>
            <a:br>
              <a:rPr lang="it-IT" altLang="it-IT" sz="4000" b="1" noProof="1" smtClean="0"/>
            </a:br>
            <a:r>
              <a:rPr lang="it-IT" altLang="it-IT" sz="4000" b="1" dirty="0" smtClean="0"/>
              <a:t/>
            </a:r>
            <a:br>
              <a:rPr lang="it-IT" altLang="it-IT" sz="4000" b="1" dirty="0" smtClean="0"/>
            </a:br>
            <a:r>
              <a:rPr lang="it-IT" sz="4000" noProof="1" smtClean="0">
                <a:solidFill>
                  <a:srgbClr val="FF0000"/>
                </a:solidFill>
              </a:rPr>
              <a:t>3. La </a:t>
            </a:r>
            <a:r>
              <a:rPr lang="it-IT" sz="4000" noProof="1">
                <a:solidFill>
                  <a:srgbClr val="FF0000"/>
                </a:solidFill>
              </a:rPr>
              <a:t>progettazione partecipata, pregi e rischi e attenzioni metodologiche </a:t>
            </a:r>
            <a:r>
              <a:rPr lang="it-IT" sz="4000" noProof="1" smtClean="0">
                <a:solidFill>
                  <a:srgbClr val="FF0000"/>
                </a:solidFill>
              </a:rPr>
              <a:t/>
            </a:r>
            <a:br>
              <a:rPr lang="it-IT" sz="4000" noProof="1" smtClean="0">
                <a:solidFill>
                  <a:srgbClr val="FF0000"/>
                </a:solidFill>
              </a:rPr>
            </a:br>
            <a:r>
              <a:rPr lang="it-IT" altLang="it-IT" sz="4000" b="1" noProof="1" smtClean="0">
                <a:solidFill>
                  <a:srgbClr val="FF0066"/>
                </a:solidFill>
              </a:rPr>
              <a:t/>
            </a:r>
            <a:br>
              <a:rPr lang="it-IT" altLang="it-IT" sz="4000" b="1" noProof="1" smtClean="0">
                <a:solidFill>
                  <a:srgbClr val="FF0066"/>
                </a:solidFill>
              </a:rPr>
            </a:br>
            <a:r>
              <a:rPr lang="it-IT" altLang="it-IT" sz="4000" b="1" dirty="0" smtClean="0"/>
              <a:t/>
            </a:r>
            <a:br>
              <a:rPr lang="it-IT" altLang="it-IT" sz="4000" b="1" dirty="0" smtClean="0"/>
            </a:br>
            <a:endParaRPr lang="it-IT" altLang="it-IT" sz="4000" b="1" dirty="0" smtClean="0"/>
          </a:p>
        </p:txBody>
      </p:sp>
      <p:sp>
        <p:nvSpPr>
          <p:cNvPr id="4099" name="Rettangolo 2"/>
          <p:cNvSpPr>
            <a:spLocks noChangeArrowheads="1"/>
          </p:cNvSpPr>
          <p:nvPr/>
        </p:nvSpPr>
        <p:spPr bwMode="auto">
          <a:xfrm>
            <a:off x="1285875" y="1285875"/>
            <a:ext cx="7500938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44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it-IT" altLang="it-IT" sz="3200" smtClean="0"/>
              <a:t>Cosa si intende per progettazione partecipata nel lavoro sociale?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285750" y="1785938"/>
            <a:ext cx="8129588" cy="41148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altLang="it-IT" sz="3200" smtClean="0">
                <a:latin typeface="Tahoma" panose="020B0604030504040204" pitchFamily="34" charset="0"/>
                <a:cs typeface="Tahoma" panose="020B0604030504040204" pitchFamily="34" charset="0"/>
              </a:rPr>
              <a:t>La progettazione partecipata è un</a:t>
            </a:r>
            <a:r>
              <a:rPr lang="it-IT" altLang="it-IT" sz="32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metodo che consente di fare rete</a:t>
            </a:r>
            <a:r>
              <a:rPr lang="it-IT" altLang="it-IT" sz="3200" b="1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it-IT" sz="3200" smtClean="0">
                <a:latin typeface="Tahoma" panose="020B0604030504040204" pitchFamily="34" charset="0"/>
                <a:cs typeface="Tahoma" panose="020B0604030504040204" pitchFamily="34" charset="0"/>
              </a:rPr>
              <a:t>è un processo di costruzione di significato</a:t>
            </a:r>
            <a:r>
              <a:rPr lang="it-IT" altLang="it-IT" sz="320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3200" smtClean="0">
                <a:latin typeface="Tahoma" panose="020B0604030504040204" pitchFamily="34" charset="0"/>
                <a:cs typeface="Tahoma" panose="020B0604030504040204" pitchFamily="34" charset="0"/>
              </a:rPr>
              <a:t>che coinvolge parimenti attori diversi, rimotivandoli a livello personale e professionale, consentendo loro di essere soggetti più consapevoli.</a:t>
            </a:r>
          </a:p>
        </p:txBody>
      </p:sp>
      <p:pic>
        <p:nvPicPr>
          <p:cNvPr id="36868" name="Picture 5" descr="C:\Documents and Settings\udeambrogio\Documenti\Immagini\gruppo diseg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86313"/>
            <a:ext cx="2400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magine 5" descr="logo-I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algn="r"/>
            <a:r>
              <a:rPr lang="it-IT" altLang="it-IT" smtClean="0"/>
              <a:t>Un ciclo della progettazione </a:t>
            </a:r>
            <a:br>
              <a:rPr lang="it-IT" altLang="it-IT" smtClean="0"/>
            </a:br>
            <a:r>
              <a:rPr lang="it-IT" altLang="it-IT" smtClean="0"/>
              <a:t>(un po’ razionale) 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00125" y="1500188"/>
            <a:ext cx="1838325" cy="83026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0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Ideazione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601913" y="2514600"/>
            <a:ext cx="1612900" cy="830263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0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Attivazione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868738" y="3429000"/>
            <a:ext cx="1774825" cy="10604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0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Progettazione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Operativa 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5670550" y="4419600"/>
            <a:ext cx="1687513" cy="8318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0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Realizzazione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7305675" y="5410200"/>
            <a:ext cx="1624013" cy="830263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0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2000">
                <a:latin typeface="Tahoma" panose="020B0604030504040204" pitchFamily="34" charset="0"/>
              </a:rPr>
              <a:t>Valutazione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1336675" y="6172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>
                <a:latin typeface="Tahoma" panose="020B0604030504040204" pitchFamily="34" charset="0"/>
              </a:rPr>
              <a:t>Leone L. e Prezza M.</a:t>
            </a:r>
          </a:p>
        </p:txBody>
      </p:sp>
      <p:sp>
        <p:nvSpPr>
          <p:cNvPr id="7177" name="AutoShape 16"/>
          <p:cNvSpPr>
            <a:spLocks noChangeArrowheads="1"/>
          </p:cNvSpPr>
          <p:nvPr/>
        </p:nvSpPr>
        <p:spPr bwMode="auto">
          <a:xfrm rot="5400000">
            <a:off x="1710532" y="2018506"/>
            <a:ext cx="381000" cy="1373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8" name="AutoShape 17"/>
          <p:cNvSpPr>
            <a:spLocks noChangeArrowheads="1"/>
          </p:cNvSpPr>
          <p:nvPr/>
        </p:nvSpPr>
        <p:spPr bwMode="auto">
          <a:xfrm rot="5400000">
            <a:off x="2924969" y="3075781"/>
            <a:ext cx="381000" cy="1373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9" name="AutoShape 18"/>
          <p:cNvSpPr>
            <a:spLocks noChangeArrowheads="1"/>
          </p:cNvSpPr>
          <p:nvPr/>
        </p:nvSpPr>
        <p:spPr bwMode="auto">
          <a:xfrm rot="5400000">
            <a:off x="4768057" y="3999706"/>
            <a:ext cx="381000" cy="1373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80" name="AutoShape 19"/>
          <p:cNvSpPr>
            <a:spLocks noChangeArrowheads="1"/>
          </p:cNvSpPr>
          <p:nvPr/>
        </p:nvSpPr>
        <p:spPr bwMode="auto">
          <a:xfrm rot="5400000">
            <a:off x="6385719" y="4990306"/>
            <a:ext cx="381000" cy="1373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81" name="Line 21"/>
          <p:cNvSpPr>
            <a:spLocks noChangeShapeType="1"/>
          </p:cNvSpPr>
          <p:nvPr/>
        </p:nvSpPr>
        <p:spPr bwMode="auto">
          <a:xfrm flipV="1">
            <a:off x="7667625" y="1752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82" name="Line 22"/>
          <p:cNvSpPr>
            <a:spLocks noChangeShapeType="1"/>
          </p:cNvSpPr>
          <p:nvPr/>
        </p:nvSpPr>
        <p:spPr bwMode="auto">
          <a:xfrm flipH="1">
            <a:off x="6470650" y="1752600"/>
            <a:ext cx="1196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/>
          <p:cNvSpPr txBox="1">
            <a:spLocks noChangeArrowheads="1"/>
          </p:cNvSpPr>
          <p:nvPr/>
        </p:nvSpPr>
        <p:spPr bwMode="auto">
          <a:xfrm>
            <a:off x="928688" y="1357313"/>
            <a:ext cx="77866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8195" name="Titolo 4"/>
          <p:cNvSpPr>
            <a:spLocks noGrp="1"/>
          </p:cNvSpPr>
          <p:nvPr>
            <p:ph type="ctrTitle"/>
          </p:nvPr>
        </p:nvSpPr>
        <p:spPr>
          <a:xfrm>
            <a:off x="928688" y="142875"/>
            <a:ext cx="7239000" cy="1444625"/>
          </a:xfrm>
        </p:spPr>
        <p:txBody>
          <a:bodyPr/>
          <a:lstStyle/>
          <a:p>
            <a:pPr algn="ctr"/>
            <a:r>
              <a:rPr lang="it-IT" altLang="it-IT" smtClean="0">
                <a:solidFill>
                  <a:srgbClr val="0099CC"/>
                </a:solidFill>
              </a:rPr>
              <a:t>Le fasi della progettazione partecipata</a:t>
            </a:r>
          </a:p>
        </p:txBody>
      </p:sp>
      <p:pic>
        <p:nvPicPr>
          <p:cNvPr id="8196" name="Picture 5" descr="C:\Programmi\Microsoft Office\MEDIA\CAGCAT10\j0158007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0713"/>
            <a:ext cx="75723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Connettore 1 6"/>
          <p:cNvCxnSpPr>
            <a:cxnSpLocks noChangeShapeType="1"/>
          </p:cNvCxnSpPr>
          <p:nvPr/>
        </p:nvCxnSpPr>
        <p:spPr bwMode="auto">
          <a:xfrm rot="5400000">
            <a:off x="750887" y="4249738"/>
            <a:ext cx="50006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CasellaDiTesto 7"/>
          <p:cNvSpPr txBox="1">
            <a:spLocks noChangeArrowheads="1"/>
          </p:cNvSpPr>
          <p:nvPr/>
        </p:nvSpPr>
        <p:spPr bwMode="auto">
          <a:xfrm>
            <a:off x="500063" y="4572000"/>
            <a:ext cx="2071687" cy="135413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/>
              <a:t>I fase: ideazione </a:t>
            </a:r>
          </a:p>
          <a:p>
            <a:r>
              <a:rPr lang="it-IT" altLang="it-IT" sz="1600"/>
              <a:t>ovvero </a:t>
            </a:r>
          </a:p>
          <a:p>
            <a:r>
              <a:rPr lang="it-IT" altLang="it-IT" sz="1600"/>
              <a:t>identificazione del problema e del cambiamento atteso </a:t>
            </a:r>
          </a:p>
        </p:txBody>
      </p:sp>
      <p:cxnSp>
        <p:nvCxnSpPr>
          <p:cNvPr id="8199" name="Connettore 1 9"/>
          <p:cNvCxnSpPr>
            <a:cxnSpLocks noChangeShapeType="1"/>
          </p:cNvCxnSpPr>
          <p:nvPr/>
        </p:nvCxnSpPr>
        <p:spPr bwMode="auto">
          <a:xfrm rot="5400000" flipH="1" flipV="1">
            <a:off x="1679575" y="2963863"/>
            <a:ext cx="500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CasellaDiTesto 10"/>
          <p:cNvSpPr txBox="1">
            <a:spLocks noChangeArrowheads="1"/>
          </p:cNvSpPr>
          <p:nvPr/>
        </p:nvSpPr>
        <p:spPr bwMode="auto">
          <a:xfrm>
            <a:off x="1143000" y="1500188"/>
            <a:ext cx="2214563" cy="11080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/>
              <a:t>II fase: </a:t>
            </a:r>
            <a:r>
              <a:rPr lang="it-IT" altLang="it-IT" sz="1600" b="1"/>
              <a:t>Attivazione </a:t>
            </a:r>
            <a:r>
              <a:rPr lang="it-IT" altLang="it-IT" sz="1600"/>
              <a:t>Definizione degli attori in campo dei loro ruoli e contrattazione</a:t>
            </a:r>
          </a:p>
        </p:txBody>
      </p:sp>
      <p:cxnSp>
        <p:nvCxnSpPr>
          <p:cNvPr id="8201" name="Connettore 1 11"/>
          <p:cNvCxnSpPr>
            <a:cxnSpLocks noChangeShapeType="1"/>
          </p:cNvCxnSpPr>
          <p:nvPr/>
        </p:nvCxnSpPr>
        <p:spPr bwMode="auto">
          <a:xfrm rot="5400000">
            <a:off x="3751262" y="4249738"/>
            <a:ext cx="50006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CasellaDiTesto 12"/>
          <p:cNvSpPr txBox="1">
            <a:spLocks noChangeArrowheads="1"/>
          </p:cNvSpPr>
          <p:nvPr/>
        </p:nvSpPr>
        <p:spPr bwMode="auto">
          <a:xfrm>
            <a:off x="3000375" y="4572000"/>
            <a:ext cx="2786063" cy="175418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/>
              <a:t>III fase: progettazione operativa </a:t>
            </a:r>
          </a:p>
          <a:p>
            <a:r>
              <a:rPr lang="it-IT" altLang="it-IT"/>
              <a:t>Identificazione obiettivi specifici e  attività previste e costruzione del disegno valutativo </a:t>
            </a:r>
          </a:p>
        </p:txBody>
      </p:sp>
      <p:cxnSp>
        <p:nvCxnSpPr>
          <p:cNvPr id="8203" name="Connettore 1 13"/>
          <p:cNvCxnSpPr>
            <a:cxnSpLocks noChangeShapeType="1"/>
          </p:cNvCxnSpPr>
          <p:nvPr/>
        </p:nvCxnSpPr>
        <p:spPr bwMode="auto">
          <a:xfrm rot="5400000">
            <a:off x="6037263" y="3178175"/>
            <a:ext cx="50006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4" name="CasellaDiTesto 14"/>
          <p:cNvSpPr txBox="1">
            <a:spLocks noChangeArrowheads="1"/>
          </p:cNvSpPr>
          <p:nvPr/>
        </p:nvSpPr>
        <p:spPr bwMode="auto">
          <a:xfrm>
            <a:off x="5286375" y="1714500"/>
            <a:ext cx="2571750" cy="135413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/>
              <a:t>IV fase: realizzazione </a:t>
            </a:r>
          </a:p>
          <a:p>
            <a:r>
              <a:rPr lang="it-IT" altLang="it-IT" sz="1600"/>
              <a:t>Avvio delle azioni progettuali previste , monitoraggio e valutazione in itinere  </a:t>
            </a:r>
          </a:p>
        </p:txBody>
      </p:sp>
      <p:cxnSp>
        <p:nvCxnSpPr>
          <p:cNvPr id="8205" name="Connettore 1 15"/>
          <p:cNvCxnSpPr>
            <a:cxnSpLocks noChangeShapeType="1"/>
          </p:cNvCxnSpPr>
          <p:nvPr/>
        </p:nvCxnSpPr>
        <p:spPr bwMode="auto">
          <a:xfrm rot="5400000">
            <a:off x="7680326" y="4321175"/>
            <a:ext cx="50006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6" name="CasellaDiTesto 16"/>
          <p:cNvSpPr txBox="1">
            <a:spLocks noChangeArrowheads="1"/>
          </p:cNvSpPr>
          <p:nvPr/>
        </p:nvSpPr>
        <p:spPr bwMode="auto">
          <a:xfrm>
            <a:off x="6215063" y="4572000"/>
            <a:ext cx="2786062" cy="163195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/>
              <a:t>V fase: valutazione finale </a:t>
            </a:r>
          </a:p>
          <a:p>
            <a:r>
              <a:rPr lang="it-IT" altLang="it-IT" sz="1600"/>
              <a:t>Identificazione dei punti di forza e di debolezza, strategie di cambiamento e di estensibilità</a:t>
            </a:r>
          </a:p>
        </p:txBody>
      </p:sp>
    </p:spTree>
    <p:extLst>
      <p:ext uri="{BB962C8B-B14F-4D97-AF65-F5344CB8AC3E}">
        <p14:creationId xmlns:p14="http://schemas.microsoft.com/office/powerpoint/2010/main" val="39321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55650" y="2239963"/>
          <a:ext cx="7921625" cy="417512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620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IDEA-</a:t>
                      </a:r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ZIONE 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ATTIVAZIONE 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PROGETTAZIONE  OPERATIVA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505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latin typeface="+mj-lt"/>
                        </a:rPr>
                        <a:t>Entusia</a:t>
                      </a:r>
                      <a:endParaRPr lang="it-IT" sz="2000" dirty="0" smtClean="0">
                        <a:latin typeface="+mj-lt"/>
                      </a:endParaRPr>
                    </a:p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latin typeface="+mj-lt"/>
                        </a:rPr>
                        <a:t>smo</a:t>
                      </a:r>
                      <a:r>
                        <a:rPr lang="it-IT" sz="2000" dirty="0" smtClean="0">
                          <a:latin typeface="+mj-lt"/>
                        </a:rPr>
                        <a:t> </a:t>
                      </a:r>
                      <a:r>
                        <a:rPr lang="it-IT" sz="2000" dirty="0">
                          <a:latin typeface="+mj-lt"/>
                        </a:rPr>
                        <a:t>a volte misto ad incertezza e preoccupazione 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  <a:cs typeface="Times New Roman"/>
                        </a:rPr>
                        <a:t>Cala l’entusiasmo e può subentrare disillusione, se invece il progetto è praticabile emerge motivazione consapevole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  <a:cs typeface="Times New Roman"/>
                        </a:rPr>
                        <a:t>Prima gli ostacoli e la “perdita” progressiva di pezzi del sogno iniziale provocano sofferenze e resistenza, poi, quando la progettazione ha successo, emerge contentezza e gratificazione per il risultato “generativo” raggiunto 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36" name="Titolo 3"/>
          <p:cNvSpPr>
            <a:spLocks noGrp="1"/>
          </p:cNvSpPr>
          <p:nvPr>
            <p:ph type="title"/>
          </p:nvPr>
        </p:nvSpPr>
        <p:spPr>
          <a:xfrm>
            <a:off x="755650" y="285750"/>
            <a:ext cx="7920038" cy="1143000"/>
          </a:xfrm>
        </p:spPr>
        <p:txBody>
          <a:bodyPr>
            <a:normAutofit/>
          </a:bodyPr>
          <a:lstStyle/>
          <a:p>
            <a:r>
              <a:rPr lang="it-IT" altLang="it-IT" b="1" dirty="0" smtClean="0">
                <a:solidFill>
                  <a:srgbClr val="C00000"/>
                </a:solidFill>
              </a:rPr>
              <a:t>Che cosa ci succede quando progettiamo? </a:t>
            </a:r>
          </a:p>
        </p:txBody>
      </p:sp>
    </p:spTree>
    <p:extLst>
      <p:ext uri="{BB962C8B-B14F-4D97-AF65-F5344CB8AC3E}">
        <p14:creationId xmlns:p14="http://schemas.microsoft.com/office/powerpoint/2010/main" val="33599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8101013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smtClean="0"/>
              <a:t>PROGETTARE</a:t>
            </a:r>
            <a:endParaRPr lang="it-IT" altLang="it-IT" smtClean="0">
              <a:solidFill>
                <a:schemeClr val="bg1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366838"/>
            <a:ext cx="4876800" cy="4510087"/>
          </a:xfrm>
          <a:noFill/>
        </p:spPr>
        <p:txBody>
          <a:bodyPr/>
          <a:lstStyle/>
          <a:p>
            <a:pPr>
              <a:buClr>
                <a:srgbClr val="FE1E01"/>
              </a:buClr>
            </a:pPr>
            <a:r>
              <a:rPr lang="it-IT" altLang="it-IT" sz="3200" b="1" i="1" smtClean="0"/>
              <a:t>quasi sempre il risultato finale del processo di progettazione comporta una riduzione delle aspettative degli ideatori  </a:t>
            </a:r>
          </a:p>
          <a:p>
            <a:pPr>
              <a:buClr>
                <a:srgbClr val="FE1E01"/>
              </a:buClr>
            </a:pPr>
            <a:r>
              <a:rPr lang="it-IT" altLang="it-IT" sz="3200" smtClean="0"/>
              <a:t>(i sogni non si realizzano in pieno)</a:t>
            </a:r>
            <a:endParaRPr lang="it-IT" altLang="it-IT" sz="3200" b="1" i="1" smtClean="0"/>
          </a:p>
          <a:p>
            <a:pPr>
              <a:buClr>
                <a:srgbClr val="FE1E01"/>
              </a:buClr>
            </a:pPr>
            <a:endParaRPr lang="it-IT" altLang="it-IT" sz="3200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62000" y="3048000"/>
            <a:ext cx="2425700" cy="1892300"/>
          </a:xfrm>
          <a:prstGeom prst="rightArrow">
            <a:avLst>
              <a:gd name="adj1" fmla="val 75000"/>
              <a:gd name="adj2" fmla="val 54984"/>
            </a:avLst>
          </a:prstGeom>
          <a:solidFill>
            <a:srgbClr val="FF00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687388" y="3352800"/>
            <a:ext cx="24352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dirty="0">
                <a:solidFill>
                  <a:srgbClr val="002060"/>
                </a:solidFill>
                <a:latin typeface="Calibri" pitchFamily="34" charset="0"/>
              </a:rPr>
              <a:t>Elementi frustranti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4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603797"/>
            <a:ext cx="8786813" cy="67691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b="1" noProof="1" smtClean="0"/>
              <a:t/>
            </a:r>
            <a:br>
              <a:rPr lang="it-IT" b="1" noProof="1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Scaletta dell’incontro </a:t>
            </a:r>
            <a:r>
              <a:rPr lang="it-IT" b="1" noProof="1" smtClean="0"/>
              <a:t>: </a:t>
            </a:r>
            <a:br>
              <a:rPr lang="it-IT" b="1" noProof="1" smtClean="0"/>
            </a:br>
            <a:r>
              <a:rPr lang="it-IT" b="1" noProof="1" smtClean="0">
                <a:solidFill>
                  <a:srgbClr val="FF0066"/>
                </a:solidFill>
              </a:rPr>
              <a:t/>
            </a:r>
            <a:br>
              <a:rPr lang="it-IT" b="1" noProof="1" smtClean="0">
                <a:solidFill>
                  <a:srgbClr val="FF0066"/>
                </a:solidFill>
              </a:rPr>
            </a:br>
            <a:r>
              <a:rPr lang="it-IT" sz="22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Presentazioni </a:t>
            </a:r>
            <a:r>
              <a:rPr lang="it-IT" sz="2200" b="1" noProof="1" smtClean="0">
                <a:solidFill>
                  <a:srgbClr val="FF0000"/>
                </a:solidFill>
              </a:rPr>
              <a:t/>
            </a:r>
            <a:br>
              <a:rPr lang="it-IT" sz="2200" b="1" noProof="1" smtClean="0">
                <a:solidFill>
                  <a:srgbClr val="FF0000"/>
                </a:solidFill>
              </a:rPr>
            </a:br>
            <a:r>
              <a:rPr lang="it-IT" sz="2200" noProof="1" smtClean="0">
                <a:solidFill>
                  <a:srgbClr val="FF0000"/>
                </a:solidFill>
              </a:rPr>
              <a:t>2. gioco del vocabolario</a:t>
            </a:r>
            <a:br>
              <a:rPr lang="it-IT" sz="2200" noProof="1" smtClean="0">
                <a:solidFill>
                  <a:srgbClr val="FF0000"/>
                </a:solidFill>
              </a:rPr>
            </a:br>
            <a:r>
              <a:rPr lang="it-IT" sz="1800" noProof="1" smtClean="0">
                <a:solidFill>
                  <a:srgbClr val="FF0000"/>
                </a:solidFill>
              </a:rPr>
              <a:t>(rete, progettazione partecipata, coprogettazione, partnership, </a:t>
            </a:r>
            <a:br>
              <a:rPr lang="it-IT" sz="1800" noProof="1" smtClean="0">
                <a:solidFill>
                  <a:srgbClr val="FF0000"/>
                </a:solidFill>
              </a:rPr>
            </a:br>
            <a:r>
              <a:rPr lang="it-IT" sz="1800" noProof="1" smtClean="0">
                <a:solidFill>
                  <a:srgbClr val="FF0000"/>
                </a:solidFill>
              </a:rPr>
              <a:t>corresponsabilità,  cogestione, governance) </a:t>
            </a:r>
            <a:r>
              <a:rPr lang="it-IT" sz="1800" b="1" noProof="1" smtClean="0">
                <a:solidFill>
                  <a:srgbClr val="FF0066"/>
                </a:solidFill>
              </a:rPr>
              <a:t/>
            </a:r>
            <a:br>
              <a:rPr lang="it-IT" sz="1800" b="1" noProof="1" smtClean="0">
                <a:solidFill>
                  <a:srgbClr val="FF0066"/>
                </a:solidFill>
              </a:rPr>
            </a:br>
            <a:r>
              <a:rPr lang="it-IT" sz="2200" noProof="1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it-IT" sz="2200" b="1" noProof="1" smtClean="0">
                <a:solidFill>
                  <a:schemeClr val="accent2">
                    <a:lumMod val="50000"/>
                  </a:schemeClr>
                </a:solidFill>
              </a:rPr>
              <a:t>. input rete </a:t>
            </a:r>
            <a:br>
              <a:rPr lang="it-IT" sz="2200" b="1" noProof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200" b="1" noProof="1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it-IT" sz="2200" noProof="1" smtClean="0">
                <a:solidFill>
                  <a:srgbClr val="FF0000"/>
                </a:solidFill>
              </a:rPr>
              <a:t>. Riflessione in gruppo: cosa </a:t>
            </a:r>
            <a:r>
              <a:rPr lang="it-IT" sz="2200" noProof="1" smtClean="0">
                <a:solidFill>
                  <a:srgbClr val="FF0000"/>
                </a:solidFill>
              </a:rPr>
              <a:t>succede quando </a:t>
            </a:r>
            <a:r>
              <a:rPr lang="it-IT" sz="2200" noProof="1" smtClean="0">
                <a:solidFill>
                  <a:srgbClr val="FF0000"/>
                </a:solidFill>
              </a:rPr>
              <a:t>progettiamo ? </a:t>
            </a:r>
            <a:r>
              <a:rPr lang="it-IT" sz="2200" noProof="1" smtClean="0">
                <a:solidFill>
                  <a:srgbClr val="FF0000"/>
                </a:solidFill>
              </a:rPr>
              <a:t/>
            </a:r>
            <a:br>
              <a:rPr lang="it-IT" sz="2200" noProof="1" smtClean="0">
                <a:solidFill>
                  <a:srgbClr val="FF0000"/>
                </a:solidFill>
              </a:rPr>
            </a:br>
            <a:r>
              <a:rPr lang="it-IT" sz="2200" noProof="1" smtClean="0">
                <a:solidFill>
                  <a:schemeClr val="accent2">
                    <a:lumMod val="50000"/>
                  </a:schemeClr>
                </a:solidFill>
              </a:rPr>
              <a:t>intervallo </a:t>
            </a:r>
            <a:br>
              <a:rPr lang="it-IT" sz="2200" noProof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200" noProof="1" smtClean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it-IT" sz="2200" b="1" noProof="1" smtClean="0">
                <a:solidFill>
                  <a:srgbClr val="FF0000"/>
                </a:solidFill>
              </a:rPr>
              <a:t>la progettazione partecipata, pregi e rischi e attenzioni metodologiche </a:t>
            </a:r>
            <a:br>
              <a:rPr lang="it-IT" sz="2200" b="1" noProof="1" smtClean="0">
                <a:solidFill>
                  <a:srgbClr val="FF0000"/>
                </a:solidFill>
              </a:rPr>
            </a:br>
            <a:r>
              <a:rPr lang="it-IT" sz="22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film. Smoke</a:t>
            </a:r>
            <a:r>
              <a:rPr lang="it-IT" sz="22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2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200" b="1" noProof="1" smtClean="0">
                <a:solidFill>
                  <a:srgbClr val="FF0000"/>
                </a:solidFill>
              </a:rPr>
              <a:t>7. la coprogettazione</a:t>
            </a:r>
            <a:br>
              <a:rPr lang="it-IT" sz="2200" b="1" noProof="1" smtClean="0">
                <a:solidFill>
                  <a:srgbClr val="FF0000"/>
                </a:solidFill>
              </a:rPr>
            </a:br>
            <a:endParaRPr lang="it-IT" sz="2200" b="1" dirty="0" smtClean="0">
              <a:solidFill>
                <a:srgbClr val="FF0000"/>
              </a:solidFill>
            </a:endParaRPr>
          </a:p>
        </p:txBody>
      </p:sp>
      <p:pic>
        <p:nvPicPr>
          <p:cNvPr id="8195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571500"/>
            <a:ext cx="8101013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smtClean="0"/>
              <a:t>PROGETTARE</a:t>
            </a:r>
            <a:endParaRPr lang="it-IT" altLang="it-IT" smtClean="0">
              <a:solidFill>
                <a:schemeClr val="bg1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371600"/>
            <a:ext cx="4876800" cy="4572000"/>
          </a:xfrm>
          <a:noFill/>
        </p:spPr>
        <p:txBody>
          <a:bodyPr/>
          <a:lstStyle/>
          <a:p>
            <a:pPr>
              <a:buClr>
                <a:srgbClr val="FE1E01"/>
              </a:buClr>
            </a:pPr>
            <a:endParaRPr lang="it-IT" altLang="it-IT" sz="2200" smtClean="0">
              <a:solidFill>
                <a:schemeClr val="bg1"/>
              </a:solidFill>
            </a:endParaRPr>
          </a:p>
          <a:p>
            <a:pPr>
              <a:buClr>
                <a:srgbClr val="FE1E01"/>
              </a:buClr>
            </a:pPr>
            <a:r>
              <a:rPr lang="it-IT" altLang="it-IT" sz="3200" b="1" i="1" smtClean="0"/>
              <a:t>è un processo reale</a:t>
            </a:r>
            <a:r>
              <a:rPr lang="it-IT" altLang="it-IT" sz="3200" smtClean="0"/>
              <a:t>         (si lavora per realizzare concretamente qualcosa) </a:t>
            </a:r>
          </a:p>
          <a:p>
            <a:pPr>
              <a:buClr>
                <a:srgbClr val="FE1E01"/>
              </a:buClr>
            </a:pPr>
            <a:r>
              <a:rPr lang="it-IT" altLang="it-IT" sz="3200" b="1" i="1" smtClean="0"/>
              <a:t>è un processo generativo</a:t>
            </a:r>
            <a:r>
              <a:rPr lang="it-IT" altLang="it-IT" sz="3200" smtClean="0"/>
              <a:t>                     (si crea qualcosa di nuovo)</a:t>
            </a:r>
          </a:p>
          <a:p>
            <a:pPr>
              <a:buClr>
                <a:srgbClr val="FE1E01"/>
              </a:buClr>
            </a:pPr>
            <a:endParaRPr lang="it-IT" altLang="it-IT" sz="3200" smtClean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92150" y="2901950"/>
            <a:ext cx="2808288" cy="2273300"/>
          </a:xfrm>
          <a:prstGeom prst="rightArrow">
            <a:avLst>
              <a:gd name="adj1" fmla="val 75000"/>
              <a:gd name="adj2" fmla="val 457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687388" y="3352800"/>
            <a:ext cx="281305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dirty="0">
                <a:solidFill>
                  <a:srgbClr val="002060"/>
                </a:solidFill>
                <a:latin typeface="Calibri" pitchFamily="34" charset="0"/>
              </a:rPr>
              <a:t>Elementi gratificanti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1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644900"/>
            <a:ext cx="7750175" cy="457200"/>
          </a:xfrm>
        </p:spPr>
        <p:txBody>
          <a:bodyPr>
            <a:normAutofit fontScale="90000"/>
          </a:bodyPr>
          <a:lstStyle/>
          <a:p>
            <a:r>
              <a:rPr lang="it-IT" altLang="it-IT" b="1" noProof="1" smtClean="0">
                <a:latin typeface="Comic Sans MS" panose="030F0702030302020204" pitchFamily="66" charset="0"/>
              </a:rPr>
              <a:t> </a:t>
            </a:r>
            <a:r>
              <a:rPr lang="it-IT" altLang="it-IT" b="1" smtClean="0">
                <a:latin typeface="Comic Sans MS" panose="030F0702030302020204" pitchFamily="66" charset="0"/>
              </a:rPr>
              <a:t> </a:t>
            </a:r>
            <a:r>
              <a:rPr lang="it-IT" altLang="it-IT" b="1" smtClean="0"/>
              <a:t>Una co-progettazione per essere efficace dovrà tenere conto che ciascun partner attraverserà una </a:t>
            </a:r>
            <a:r>
              <a:rPr lang="it-IT" altLang="it-IT" b="1" smtClean="0">
                <a:solidFill>
                  <a:srgbClr val="C00000"/>
                </a:solidFill>
              </a:rPr>
              <a:t>“frustrazione” </a:t>
            </a:r>
            <a:r>
              <a:rPr lang="it-IT" altLang="it-IT" b="1" smtClean="0"/>
              <a:t>e i partecipanti dovranno allineare i loro “sogni” mediando fra desideri diversi e facendo ciascuno i conti con i vincoli della realtà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50" y="260350"/>
            <a:ext cx="8101013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CO-PROGETTARE</a:t>
            </a:r>
            <a:endParaRPr lang="it-IT" sz="36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14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692525"/>
            <a:ext cx="7750175" cy="457200"/>
          </a:xfrm>
        </p:spPr>
        <p:txBody>
          <a:bodyPr>
            <a:normAutofit fontScale="90000"/>
          </a:bodyPr>
          <a:lstStyle/>
          <a:p>
            <a:r>
              <a:rPr lang="it-IT" altLang="it-IT" b="1" noProof="1" smtClean="0">
                <a:latin typeface="Comic Sans MS" panose="030F0702030302020204" pitchFamily="66" charset="0"/>
              </a:rPr>
              <a:t> </a:t>
            </a:r>
            <a:r>
              <a:rPr lang="it-IT" altLang="it-IT" b="1" smtClean="0">
                <a:latin typeface="Comic Sans MS" panose="030F0702030302020204" pitchFamily="66" charset="0"/>
              </a:rPr>
              <a:t> </a:t>
            </a:r>
            <a:r>
              <a:rPr lang="it-IT" altLang="it-IT" b="1" smtClean="0"/>
              <a:t>Una co-progettazione per essere efficace dovrà dare spazio alla </a:t>
            </a:r>
            <a:r>
              <a:rPr lang="it-IT" altLang="it-IT" b="1" smtClean="0">
                <a:solidFill>
                  <a:srgbClr val="C00000"/>
                </a:solidFill>
              </a:rPr>
              <a:t>elaborazione della “frustrazione” </a:t>
            </a:r>
            <a:r>
              <a:rPr lang="it-IT" altLang="it-IT" b="1" smtClean="0"/>
              <a:t>dei partecipanti (co-progettisti) per metterli in condizione di </a:t>
            </a:r>
            <a:r>
              <a:rPr lang="it-IT" altLang="it-IT" b="1" smtClean="0">
                <a:solidFill>
                  <a:srgbClr val="C00000"/>
                </a:solidFill>
              </a:rPr>
              <a:t>”generare” qualcosa di realizzabile</a:t>
            </a:r>
            <a:r>
              <a:rPr lang="it-IT" altLang="it-IT" b="1" smtClean="0"/>
              <a:t>, cedendo parte del proprio desiderio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50" y="260350"/>
            <a:ext cx="8101013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CO-PROGETTARE</a:t>
            </a:r>
            <a:endParaRPr lang="it-IT" sz="36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9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1"/>
          <p:cNvSpPr>
            <a:spLocks noGrp="1"/>
          </p:cNvSpPr>
          <p:nvPr>
            <p:ph type="title"/>
          </p:nvPr>
        </p:nvSpPr>
        <p:spPr>
          <a:xfrm>
            <a:off x="1090613" y="58738"/>
            <a:ext cx="7316787" cy="1143000"/>
          </a:xfrm>
        </p:spPr>
        <p:txBody>
          <a:bodyPr/>
          <a:lstStyle/>
          <a:p>
            <a:r>
              <a:rPr lang="it-IT" altLang="it-IT" sz="3200" smtClean="0"/>
              <a:t>Perché progettare in modo partecipato?</a:t>
            </a:r>
          </a:p>
        </p:txBody>
      </p:sp>
      <p:sp>
        <p:nvSpPr>
          <p:cNvPr id="66563" name="Segnaposto contenuto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altLang="it-IT" sz="2400" smtClean="0">
                <a:cs typeface="Tahoma" pitchFamily="34" charset="0"/>
              </a:rPr>
              <a:t>La spinta forte alla progettazione partecipata è la ricerca di una </a:t>
            </a:r>
            <a:r>
              <a:rPr lang="it-IT" altLang="it-IT" sz="2400" b="1" smtClean="0">
                <a:solidFill>
                  <a:srgbClr val="C00000"/>
                </a:solidFill>
                <a:cs typeface="Tahoma" pitchFamily="34" charset="0"/>
              </a:rPr>
              <a:t>maggiore efficacia </a:t>
            </a:r>
            <a:r>
              <a:rPr lang="it-IT" altLang="it-IT" sz="2400" smtClean="0">
                <a:cs typeface="Tahoma" pitchFamily="34" charset="0"/>
              </a:rPr>
              <a:t>dell’intervento nell’interesse di tutti gli attori in campo, momenti di scambio, interazione e confronto tra diversi soggetti interessati alla soluzione del problema</a:t>
            </a:r>
          </a:p>
          <a:p>
            <a:pPr algn="ctr">
              <a:buFont typeface="Wingdings" pitchFamily="2" charset="2"/>
              <a:buNone/>
            </a:pPr>
            <a:r>
              <a:rPr lang="it-IT" altLang="it-IT" sz="2400" smtClean="0">
                <a:cs typeface="Tahoma" pitchFamily="34" charset="0"/>
              </a:rPr>
              <a:t>(Balducci 1991)</a:t>
            </a:r>
          </a:p>
          <a:p>
            <a:pPr algn="ctr">
              <a:buFont typeface="Wingdings" pitchFamily="2" charset="2"/>
              <a:buNone/>
            </a:pPr>
            <a:endParaRPr lang="it-IT" altLang="it-IT" sz="2400" smtClean="0">
              <a:cs typeface="Tahom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it-IT" altLang="it-IT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it-IT" altLang="it-IT" sz="20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564" name="Picture 6" descr="C:\UGO\supervis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840163"/>
            <a:ext cx="55991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6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contenuto 2"/>
          <p:cNvSpPr>
            <a:spLocks noGrp="1"/>
          </p:cNvSpPr>
          <p:nvPr>
            <p:ph idx="1"/>
          </p:nvPr>
        </p:nvSpPr>
        <p:spPr>
          <a:xfrm>
            <a:off x="1654175" y="1158875"/>
            <a:ext cx="6969125" cy="4357688"/>
          </a:xfrm>
        </p:spPr>
        <p:txBody>
          <a:bodyPr/>
          <a:lstStyle/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it-IT" altLang="it-IT" sz="2800" smtClean="0">
                <a:cs typeface="Tahoma" pitchFamily="34" charset="0"/>
              </a:rPr>
              <a:t>La partecipazione vera e propria non può essere formale o rituale, ma deve essere </a:t>
            </a:r>
            <a:r>
              <a:rPr lang="it-IT" altLang="it-IT" sz="2800" b="1" smtClean="0">
                <a:cs typeface="Tahoma" pitchFamily="34" charset="0"/>
              </a:rPr>
              <a:t>reale conferimento di potere decisionale,</a:t>
            </a:r>
            <a:r>
              <a:rPr lang="it-IT" altLang="it-IT" sz="2800" smtClean="0">
                <a:cs typeface="Tahoma" pitchFamily="34" charset="0"/>
              </a:rPr>
              <a:t> nelle attività di progettazione, ai soggetti coinvolti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2800" smtClean="0">
              <a:cs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280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it-IT" altLang="it-IT" smtClean="0"/>
          </a:p>
        </p:txBody>
      </p:sp>
      <p:sp>
        <p:nvSpPr>
          <p:cNvPr id="68611" name="Freccia a destra 7"/>
          <p:cNvSpPr>
            <a:spLocks noChangeArrowheads="1"/>
          </p:cNvSpPr>
          <p:nvPr/>
        </p:nvSpPr>
        <p:spPr bwMode="auto">
          <a:xfrm>
            <a:off x="1047750" y="1947863"/>
            <a:ext cx="571500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/>
          </a:p>
        </p:txBody>
      </p:sp>
      <p:sp>
        <p:nvSpPr>
          <p:cNvPr id="68612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000125"/>
          </a:xfrm>
        </p:spPr>
        <p:txBody>
          <a:bodyPr/>
          <a:lstStyle/>
          <a:p>
            <a:r>
              <a:rPr lang="it-IT" altLang="it-IT" sz="3200" smtClean="0"/>
              <a:t>Come?qualche attenzione:</a:t>
            </a:r>
          </a:p>
        </p:txBody>
      </p:sp>
      <p:pic>
        <p:nvPicPr>
          <p:cNvPr id="68613" name="Picture 2" descr="C:\Documents and Settings\udeambrogio\Documenti\Immagini\decision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3770313"/>
            <a:ext cx="25606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2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ccia a destra 4"/>
          <p:cNvSpPr>
            <a:spLocks noChangeArrowheads="1"/>
          </p:cNvSpPr>
          <p:nvPr/>
        </p:nvSpPr>
        <p:spPr bwMode="auto">
          <a:xfrm>
            <a:off x="1082675" y="1795463"/>
            <a:ext cx="571500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/>
          </a:p>
        </p:txBody>
      </p:sp>
      <p:sp>
        <p:nvSpPr>
          <p:cNvPr id="69635" name="Segnaposto contenuto 2"/>
          <p:cNvSpPr>
            <a:spLocks noGrp="1"/>
          </p:cNvSpPr>
          <p:nvPr>
            <p:ph idx="1"/>
          </p:nvPr>
        </p:nvSpPr>
        <p:spPr>
          <a:xfrm>
            <a:off x="1689100" y="1173163"/>
            <a:ext cx="6969125" cy="435768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2800" smtClean="0">
              <a:cs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it-IT" altLang="it-IT" sz="2800" smtClean="0">
                <a:cs typeface="Tahoma" pitchFamily="34" charset="0"/>
              </a:rPr>
              <a:t>È importante che tutti i soggetti coinvolti siano ben </a:t>
            </a:r>
            <a:r>
              <a:rPr lang="it-IT" altLang="it-IT" sz="2800" b="1" smtClean="0">
                <a:cs typeface="Tahoma" pitchFamily="34" charset="0"/>
              </a:rPr>
              <a:t>consapevoli del loro </a:t>
            </a:r>
            <a:r>
              <a:rPr lang="it-IT" altLang="it-IT" sz="2800" smtClean="0">
                <a:cs typeface="Tahoma" pitchFamily="34" charset="0"/>
              </a:rPr>
              <a:t>reale </a:t>
            </a:r>
            <a:r>
              <a:rPr lang="it-IT" altLang="it-IT" sz="2800" b="1" smtClean="0">
                <a:cs typeface="Tahoma" pitchFamily="34" charset="0"/>
              </a:rPr>
              <a:t>ruolo</a:t>
            </a:r>
            <a:r>
              <a:rPr lang="it-IT" altLang="it-IT" sz="2800" smtClean="0">
                <a:cs typeface="Tahoma" pitchFamily="34" charset="0"/>
              </a:rPr>
              <a:t> in          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it-IT" altLang="it-IT" sz="2800" smtClean="0">
                <a:cs typeface="Tahoma" pitchFamily="34" charset="0"/>
              </a:rPr>
              <a:t>      modo da non creare aspettative a cui non si riesce a rispondere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280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it-IT" altLang="it-IT" smtClean="0"/>
          </a:p>
        </p:txBody>
      </p:sp>
      <p:sp>
        <p:nvSpPr>
          <p:cNvPr id="69636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000125"/>
          </a:xfrm>
        </p:spPr>
        <p:txBody>
          <a:bodyPr/>
          <a:lstStyle/>
          <a:p>
            <a:r>
              <a:rPr lang="it-IT" altLang="it-IT" sz="3200" smtClean="0"/>
              <a:t>Come?qualche attenzione:</a:t>
            </a:r>
          </a:p>
        </p:txBody>
      </p:sp>
      <p:pic>
        <p:nvPicPr>
          <p:cNvPr id="69637" name="Picture 1" descr="C:\Documents and Settings\udeambrogio\Documenti\Immagini\ruolo 1 b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3" y="4149725"/>
            <a:ext cx="3927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5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785813"/>
          </a:xfrm>
        </p:spPr>
        <p:txBody>
          <a:bodyPr/>
          <a:lstStyle/>
          <a:p>
            <a:r>
              <a:rPr lang="it-IT" altLang="it-IT" sz="3200" smtClean="0"/>
              <a:t>quali vantaggi?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33650" y="2101850"/>
            <a:ext cx="6270625" cy="4114800"/>
          </a:xfrm>
        </p:spPr>
        <p:txBody>
          <a:bodyPr/>
          <a:lstStyle/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r>
              <a:rPr lang="it-IT" sz="2400" dirty="0" smtClean="0">
                <a:latin typeface="Tahoma" pitchFamily="34" charset="0"/>
                <a:cs typeface="Tahoma" pitchFamily="34" charset="0"/>
              </a:rPr>
              <a:t>è la strada opportuna per </a:t>
            </a:r>
            <a:r>
              <a:rPr lang="it-IT" sz="2400" b="1" i="1" u="sng" dirty="0" smtClean="0">
                <a:latin typeface="Tahoma" pitchFamily="34" charset="0"/>
                <a:cs typeface="Tahoma" pitchFamily="34" charset="0"/>
              </a:rPr>
              <a:t>favorire l’innovazione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attraverso l’interazione fra diverse competenze</a:t>
            </a: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endParaRPr lang="it-IT" sz="2400" dirty="0" smtClean="0">
              <a:latin typeface="Tahoma" pitchFamily="34" charset="0"/>
              <a:cs typeface="Tahoma" pitchFamily="34" charset="0"/>
            </a:endParaRP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r>
              <a:rPr lang="it-IT" sz="2400" dirty="0" smtClean="0">
                <a:latin typeface="Tahoma" pitchFamily="34" charset="0"/>
                <a:cs typeface="Tahoma" pitchFamily="34" charset="0"/>
              </a:rPr>
              <a:t>è una sfida al </a:t>
            </a:r>
            <a:r>
              <a:rPr lang="it-IT" sz="2400" b="1" i="1" u="sng" dirty="0" smtClean="0">
                <a:latin typeface="Tahoma" pitchFamily="34" charset="0"/>
                <a:cs typeface="Tahoma" pitchFamily="34" charset="0"/>
              </a:rPr>
              <a:t>professionismo specialistico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concepito in termini di separatezza rigida fra progettista e attore</a:t>
            </a: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endParaRPr lang="it-IT" sz="16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71684" name="Picture 2" descr="C:\Documents and Settings\udeambrogio\Documenti\Immagini\innovazion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16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8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785813"/>
          </a:xfrm>
        </p:spPr>
        <p:txBody>
          <a:bodyPr/>
          <a:lstStyle/>
          <a:p>
            <a:r>
              <a:rPr lang="it-IT" altLang="it-IT" sz="3200" smtClean="0"/>
              <a:t>quali vantaggi?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33650" y="1700213"/>
            <a:ext cx="6270625" cy="4114800"/>
          </a:xfrm>
        </p:spPr>
        <p:txBody>
          <a:bodyPr/>
          <a:lstStyle/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r>
              <a:rPr lang="it-IT" sz="2400" dirty="0" smtClean="0">
                <a:latin typeface="Tahoma" pitchFamily="34" charset="0"/>
                <a:cs typeface="Tahoma" pitchFamily="34" charset="0"/>
              </a:rPr>
              <a:t>consente di trattare in modo </a:t>
            </a:r>
            <a:r>
              <a:rPr lang="it-IT" sz="2400" b="1" i="1" u="sng" dirty="0" smtClean="0">
                <a:latin typeface="Tahoma" pitchFamily="34" charset="0"/>
                <a:cs typeface="Tahoma" pitchFamily="34" charset="0"/>
              </a:rPr>
              <a:t>integrato</a:t>
            </a:r>
            <a:r>
              <a:rPr lang="it-IT" sz="2400" i="1" u="sng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diverse dimensioni di analisi </a:t>
            </a: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r>
              <a:rPr lang="it-IT" sz="2400" dirty="0" smtClean="0">
                <a:latin typeface="Tahoma" pitchFamily="34" charset="0"/>
                <a:cs typeface="Tahoma" pitchFamily="34" charset="0"/>
              </a:rPr>
              <a:t>sviluppa </a:t>
            </a:r>
            <a:r>
              <a:rPr lang="it-IT" sz="2400" b="1" i="1" u="sng" dirty="0" smtClean="0">
                <a:latin typeface="Tahoma" pitchFamily="34" charset="0"/>
                <a:cs typeface="Tahoma" pitchFamily="34" charset="0"/>
              </a:rPr>
              <a:t>senso di appartenenza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nei partecipanti nei confronti del percorso e del progetto</a:t>
            </a: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endParaRPr lang="it-IT" sz="16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72708" name="Freccia a destra 3"/>
          <p:cNvSpPr>
            <a:spLocks noChangeArrowheads="1"/>
          </p:cNvSpPr>
          <p:nvPr/>
        </p:nvSpPr>
        <p:spPr bwMode="auto">
          <a:xfrm>
            <a:off x="1071563" y="5176838"/>
            <a:ext cx="571500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/>
          </a:p>
        </p:txBody>
      </p:sp>
      <p:sp>
        <p:nvSpPr>
          <p:cNvPr id="72709" name="CasellaDiTesto 4"/>
          <p:cNvSpPr txBox="1">
            <a:spLocks noChangeArrowheads="1"/>
          </p:cNvSpPr>
          <p:nvPr/>
        </p:nvSpPr>
        <p:spPr bwMode="auto">
          <a:xfrm>
            <a:off x="1714500" y="4816475"/>
            <a:ext cx="5948363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latin typeface="Tahoma" pitchFamily="34" charset="0"/>
                <a:cs typeface="Tahoma" pitchFamily="34" charset="0"/>
              </a:rPr>
              <a:t>La partecipazione è potenzialmente condizione di efficacia per una progettazione di qualità</a:t>
            </a:r>
          </a:p>
        </p:txBody>
      </p:sp>
      <p:pic>
        <p:nvPicPr>
          <p:cNvPr id="72710" name="Picture 2" descr="C:\Documents and Settings\udeambrogio\Documenti\Immagini\innovazion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16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5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785813"/>
          </a:xfrm>
        </p:spPr>
        <p:txBody>
          <a:bodyPr/>
          <a:lstStyle/>
          <a:p>
            <a:r>
              <a:rPr lang="it-IT" altLang="it-IT" sz="3200" smtClean="0"/>
              <a:t>quali rischi?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8525" y="1857375"/>
            <a:ext cx="6502400" cy="4114800"/>
          </a:xfrm>
        </p:spPr>
        <p:txBody>
          <a:bodyPr/>
          <a:lstStyle/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/>
              <a:buChar char=""/>
              <a:defRPr/>
            </a:pPr>
            <a:r>
              <a:rPr lang="it-IT" sz="2400" dirty="0" smtClean="0">
                <a:latin typeface="Tahoma" pitchFamily="34" charset="0"/>
                <a:cs typeface="Tahoma" pitchFamily="34" charset="0"/>
              </a:rPr>
              <a:t>La partecipazione “piace”, ma non basta mettere i soggetti attorno ad un tavolo perché si produca magicamente una progettazione di qualità</a:t>
            </a:r>
          </a:p>
          <a:p>
            <a:pPr marL="411480" eaLnBrk="1" fontAlgn="auto" hangingPunct="1">
              <a:spcAft>
                <a:spcPts val="0"/>
              </a:spcAft>
              <a:buClr>
                <a:srgbClr val="FE1E01"/>
              </a:buClr>
              <a:buFont typeface="Wingdings" pitchFamily="2" charset="2"/>
              <a:buNone/>
              <a:defRPr/>
            </a:pPr>
            <a:endParaRPr lang="it-IT" sz="24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73732" name="Freccia a destra 3"/>
          <p:cNvSpPr>
            <a:spLocks noChangeArrowheads="1"/>
          </p:cNvSpPr>
          <p:nvPr/>
        </p:nvSpPr>
        <p:spPr bwMode="auto">
          <a:xfrm>
            <a:off x="1071563" y="4714875"/>
            <a:ext cx="571500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/>
          </a:p>
        </p:txBody>
      </p:sp>
      <p:sp>
        <p:nvSpPr>
          <p:cNvPr id="73733" name="CasellaDiTesto 4"/>
          <p:cNvSpPr txBox="1">
            <a:spLocks noChangeArrowheads="1"/>
          </p:cNvSpPr>
          <p:nvPr/>
        </p:nvSpPr>
        <p:spPr bwMode="auto">
          <a:xfrm>
            <a:off x="1714500" y="4572000"/>
            <a:ext cx="5429250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latin typeface="Tahoma" pitchFamily="34" charset="0"/>
                <a:cs typeface="Tahoma" pitchFamily="34" charset="0"/>
              </a:rPr>
              <a:t>La partecipazione può rappresentare anche un boomerang per la qualità di un progetto</a:t>
            </a:r>
          </a:p>
        </p:txBody>
      </p:sp>
      <p:pic>
        <p:nvPicPr>
          <p:cNvPr id="73734" name="Picture 2" descr="C:\Documents and Settings\udeambrogio\Documenti\Immagini\risc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905000"/>
            <a:ext cx="172561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4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mtClean="0"/>
              <a:t>Le attenzioni metodologiche, di processo: </a:t>
            </a:r>
          </a:p>
        </p:txBody>
      </p:sp>
      <p:sp>
        <p:nvSpPr>
          <p:cNvPr id="74755" name="Callout con freccia a destra 3"/>
          <p:cNvSpPr>
            <a:spLocks noChangeArrowheads="1"/>
          </p:cNvSpPr>
          <p:nvPr/>
        </p:nvSpPr>
        <p:spPr bwMode="auto">
          <a:xfrm>
            <a:off x="785813" y="2643188"/>
            <a:ext cx="2714625" cy="1714500"/>
          </a:xfrm>
          <a:prstGeom prst="right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 sz="1600"/>
          </a:p>
          <a:p>
            <a:pPr algn="ctr"/>
            <a:r>
              <a:rPr lang="it-IT" altLang="it-IT" sz="2800">
                <a:solidFill>
                  <a:schemeClr val="bg1"/>
                </a:solidFill>
              </a:rPr>
              <a:t>In tutte le fasi del processo</a:t>
            </a:r>
          </a:p>
        </p:txBody>
      </p:sp>
      <p:sp>
        <p:nvSpPr>
          <p:cNvPr id="74756" name="CasellaDiTesto 4"/>
          <p:cNvSpPr txBox="1">
            <a:spLocks noChangeArrowheads="1"/>
          </p:cNvSpPr>
          <p:nvPr/>
        </p:nvSpPr>
        <p:spPr bwMode="auto">
          <a:xfrm>
            <a:off x="3500438" y="1857375"/>
            <a:ext cx="47148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accent2"/>
              </a:buClr>
            </a:pPr>
            <a:endParaRPr lang="it-IT" altLang="it-IT" sz="14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</a:pPr>
            <a:endParaRPr lang="it-IT" altLang="it-IT" sz="14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</a:pPr>
            <a:r>
              <a:rPr lang="it-IT" altLang="it-IT" sz="3600">
                <a:latin typeface="Tahoma" pitchFamily="34" charset="0"/>
                <a:cs typeface="Tahoma" pitchFamily="34" charset="0"/>
              </a:rPr>
              <a:t>Per non disperdere le risorse è necessaria una </a:t>
            </a:r>
            <a:r>
              <a:rPr lang="it-IT" altLang="it-IT" sz="3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regia</a:t>
            </a:r>
            <a:r>
              <a:rPr lang="it-IT" altLang="it-IT" sz="3600">
                <a:latin typeface="Tahoma" pitchFamily="34" charset="0"/>
                <a:cs typeface="Tahoma" pitchFamily="34" charset="0"/>
              </a:rPr>
              <a:t> lungo tutto il percorso di lavoro integrato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</a:pPr>
            <a:endParaRPr lang="it-IT" altLang="it-IT" sz="14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</a:pPr>
            <a:endParaRPr lang="it-IT" altLang="it-IT" sz="14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</a:pPr>
            <a:endParaRPr lang="it-IT" altLang="it-IT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757" name="Picture 5" descr="C:\Documents and Settings\udeambrogio\Documenti\Immagini\sedia reg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7675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4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881" y="1484486"/>
            <a:ext cx="7705551" cy="3168650"/>
          </a:xfrm>
        </p:spPr>
        <p:txBody>
          <a:bodyPr/>
          <a:lstStyle/>
          <a:p>
            <a:pPr algn="ctr"/>
            <a:r>
              <a:rPr lang="it-IT" altLang="it-IT" sz="4800" b="1" noProof="1" smtClean="0">
                <a:solidFill>
                  <a:srgbClr val="FF0000"/>
                </a:solidFill>
              </a:rPr>
              <a:t>1. La rete ed il lavoro di rete  </a:t>
            </a:r>
            <a:r>
              <a:rPr lang="it-IT" altLang="it-IT" sz="4800" b="1" noProof="1" smtClean="0">
                <a:solidFill>
                  <a:srgbClr val="FF0066"/>
                </a:solidFill>
              </a:rPr>
              <a:t/>
            </a:r>
            <a:br>
              <a:rPr lang="it-IT" altLang="it-IT" sz="4800" b="1" noProof="1" smtClean="0">
                <a:solidFill>
                  <a:srgbClr val="FF0066"/>
                </a:solidFill>
              </a:rPr>
            </a:br>
            <a:endParaRPr lang="it-IT" altLang="it-IT" sz="4800" b="1" dirty="0" smtClean="0"/>
          </a:p>
        </p:txBody>
      </p:sp>
      <p:pic>
        <p:nvPicPr>
          <p:cNvPr id="9219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mtClean="0"/>
              <a:t>Le attenzioni metodologiche, di processo: </a:t>
            </a:r>
          </a:p>
        </p:txBody>
      </p:sp>
      <p:sp>
        <p:nvSpPr>
          <p:cNvPr id="75779" name="Callout con freccia a destra 5"/>
          <p:cNvSpPr>
            <a:spLocks noChangeArrowheads="1"/>
          </p:cNvSpPr>
          <p:nvPr/>
        </p:nvSpPr>
        <p:spPr bwMode="auto">
          <a:xfrm>
            <a:off x="0" y="1714500"/>
            <a:ext cx="4429125" cy="2357438"/>
          </a:xfrm>
          <a:prstGeom prst="rightArrowCallout">
            <a:avLst>
              <a:gd name="adj1" fmla="val 25000"/>
              <a:gd name="adj2" fmla="val 25000"/>
              <a:gd name="adj3" fmla="val 24998"/>
              <a:gd name="adj4" fmla="val 6497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 sz="1600"/>
          </a:p>
          <a:p>
            <a:pPr algn="ctr"/>
            <a:r>
              <a:rPr lang="it-IT" altLang="it-IT" sz="2800">
                <a:solidFill>
                  <a:schemeClr val="bg1"/>
                </a:solidFill>
              </a:rPr>
              <a:t>Nella fase di identificazione e coinvolgimento degli attori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43250" y="1428750"/>
            <a:ext cx="600075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Identificare correttamente </a:t>
            </a:r>
            <a:r>
              <a:rPr lang="it-IT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gli attori </a:t>
            </a:r>
            <a:r>
              <a:rPr lang="it-IT" dirty="0">
                <a:latin typeface="Tahoma" pitchFamily="34" charset="0"/>
                <a:cs typeface="Tahoma" pitchFamily="34" charset="0"/>
              </a:rPr>
              <a:t>(calibrando adeguatamente rappresentanza e competenza)</a:t>
            </a:r>
          </a:p>
          <a:p>
            <a:pPr algn="ctr">
              <a:defRPr/>
            </a:pPr>
            <a:endParaRPr lang="it-IT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Illustrare</a:t>
            </a:r>
            <a:r>
              <a:rPr lang="it-IT" dirty="0">
                <a:latin typeface="Tahoma" pitchFamily="34" charset="0"/>
                <a:cs typeface="Tahoma" pitchFamily="34" charset="0"/>
              </a:rPr>
              <a:t> efficacemente </a:t>
            </a:r>
            <a:r>
              <a:rPr lang="it-IT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l’idea progettuale </a:t>
            </a:r>
            <a:r>
              <a:rPr lang="it-IT" dirty="0">
                <a:latin typeface="Tahoma" pitchFamily="34" charset="0"/>
                <a:cs typeface="Tahoma" pitchFamily="34" charset="0"/>
              </a:rPr>
              <a:t>(rischio di incomunicabilità e mancanza di concretezza)</a:t>
            </a:r>
          </a:p>
          <a:p>
            <a:pPr algn="ctr">
              <a:defRPr/>
            </a:pPr>
            <a:endParaRPr lang="it-IT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Essere disponibili a </a:t>
            </a:r>
            <a:r>
              <a:rPr lang="it-IT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rivedere l’idea </a:t>
            </a:r>
            <a:r>
              <a:rPr lang="it-IT" dirty="0">
                <a:latin typeface="Tahoma" pitchFamily="34" charset="0"/>
                <a:cs typeface="Tahoma" pitchFamily="34" charset="0"/>
              </a:rPr>
              <a:t>progettuale accogliendo le aspettative dei partner</a:t>
            </a:r>
          </a:p>
          <a:p>
            <a:pPr algn="ctr">
              <a:defRPr/>
            </a:pPr>
            <a:endParaRPr lang="it-IT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Definire specifici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contratti di partecipazione </a:t>
            </a:r>
            <a:r>
              <a:rPr lang="it-IT" dirty="0">
                <a:latin typeface="Tahoma" pitchFamily="34" charset="0"/>
                <a:cs typeface="Tahoma" pitchFamily="34" charset="0"/>
              </a:rPr>
              <a:t>con ogni partner</a:t>
            </a:r>
          </a:p>
        </p:txBody>
      </p:sp>
      <p:pic>
        <p:nvPicPr>
          <p:cNvPr id="75781" name="Picture 5" descr="C:\Documents and Settings\udeambrogio\Documenti\Immagini\gruppo al lav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429125"/>
            <a:ext cx="27146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8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mtClean="0"/>
              <a:t>Le attenzioni metodologiche, di processo: </a:t>
            </a:r>
          </a:p>
        </p:txBody>
      </p:sp>
      <p:sp>
        <p:nvSpPr>
          <p:cNvPr id="76803" name="Callout con freccia a destra 3"/>
          <p:cNvSpPr>
            <a:spLocks noChangeArrowheads="1"/>
          </p:cNvSpPr>
          <p:nvPr/>
        </p:nvSpPr>
        <p:spPr bwMode="auto">
          <a:xfrm>
            <a:off x="357188" y="2071688"/>
            <a:ext cx="2643187" cy="1785937"/>
          </a:xfrm>
          <a:prstGeom prst="right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altLang="it-IT">
                <a:solidFill>
                  <a:schemeClr val="bg1"/>
                </a:solidFill>
              </a:rPr>
              <a:t>Nella definizione del piano di lavoro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00375" y="1571625"/>
            <a:ext cx="585787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Costruire un </a:t>
            </a:r>
            <a:r>
              <a:rPr lang="it-IT" sz="2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meta-progetto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 del processo, sufficientemente </a:t>
            </a:r>
            <a:r>
              <a:rPr lang="it-IT" sz="2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elastico</a:t>
            </a:r>
            <a:r>
              <a:rPr lang="it-IT" sz="2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ma anche sufficientemente </a:t>
            </a:r>
            <a:r>
              <a:rPr lang="it-IT" sz="2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definito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 per far comprendere a tutti i passaggi chiave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26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Considerare l’intervento di </a:t>
            </a:r>
            <a:r>
              <a:rPr lang="it-IT" sz="2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eventi inattesi 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(positivi o negativi) e la possibilità di ridefinire il piano di lavoro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26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Ribadire o ridefinire il “</a:t>
            </a:r>
            <a:r>
              <a:rPr lang="it-IT" sz="2600" b="1" dirty="0">
                <a:solidFill>
                  <a:srgbClr val="0099CC"/>
                </a:solidFill>
                <a:latin typeface="Tahoma" pitchFamily="34" charset="0"/>
                <a:cs typeface="Tahoma" pitchFamily="34" charset="0"/>
              </a:rPr>
              <a:t>contratto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” iniziale in corso d’opera per chiarire i ruoli e le posizioni delle parti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6805" name="Picture 5" descr="C:\Documents and Settings\udeambrogio\Documenti\Immagini\gruppo freddo al lavor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5275"/>
            <a:ext cx="29289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mtClean="0"/>
              <a:t>Le attenzioni metodologiche, di processo: </a:t>
            </a:r>
          </a:p>
        </p:txBody>
      </p:sp>
      <p:sp>
        <p:nvSpPr>
          <p:cNvPr id="77827" name="Callout con freccia a destra 5"/>
          <p:cNvSpPr>
            <a:spLocks noChangeArrowheads="1"/>
          </p:cNvSpPr>
          <p:nvPr/>
        </p:nvSpPr>
        <p:spPr bwMode="auto">
          <a:xfrm>
            <a:off x="71438" y="3143250"/>
            <a:ext cx="3286125" cy="2286000"/>
          </a:xfrm>
          <a:prstGeom prst="rightArrowCallout">
            <a:avLst>
              <a:gd name="adj1" fmla="val 25000"/>
              <a:gd name="adj2" fmla="val 25000"/>
              <a:gd name="adj3" fmla="val 24997"/>
              <a:gd name="adj4" fmla="val 6497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 sz="1600"/>
          </a:p>
          <a:p>
            <a:pPr algn="ctr"/>
            <a:r>
              <a:rPr lang="it-IT" altLang="it-IT">
                <a:solidFill>
                  <a:schemeClr val="bg1"/>
                </a:solidFill>
              </a:rPr>
              <a:t>Nella definizione del problema e delle strategie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86063" y="1214438"/>
            <a:ext cx="6143625" cy="598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sz="1400" dirty="0"/>
          </a:p>
          <a:p>
            <a:pPr algn="ctr">
              <a:defRPr/>
            </a:pPr>
            <a:r>
              <a:rPr lang="it-IT" sz="2600" dirty="0"/>
              <a:t>Considerare la presenza di orizzonti e culture di riferimento diversi e la necessità di costruire un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linguaggio comune</a:t>
            </a:r>
          </a:p>
          <a:p>
            <a:pPr algn="ctr">
              <a:defRPr/>
            </a:pPr>
            <a:endParaRPr lang="it-IT" sz="2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Presidiare una  </a:t>
            </a:r>
            <a:r>
              <a:rPr lang="it-IT" sz="2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condivisione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 su tutte le fasi di sviluppo del progetto per evitare il disorientamento connesso alla perdita di vista del processo progettuale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26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Tenere continuamente aperto il </a:t>
            </a:r>
            <a:r>
              <a:rPr lang="it-IT" sz="2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confronto sul problema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, evitando lo scivolamento su una progettazione esecutiva</a:t>
            </a:r>
          </a:p>
          <a:p>
            <a:pPr algn="ctr">
              <a:defRPr/>
            </a:pPr>
            <a:endParaRPr lang="it-IT" sz="1400" dirty="0"/>
          </a:p>
          <a:p>
            <a:pPr algn="ctr">
              <a:defRPr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836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143000"/>
          </a:xfrm>
        </p:spPr>
        <p:txBody>
          <a:bodyPr/>
          <a:lstStyle/>
          <a:p>
            <a:r>
              <a:rPr lang="it-IT" altLang="it-IT" smtClean="0"/>
              <a:t>Le attenzioni metodologiche, di processo: </a:t>
            </a:r>
          </a:p>
        </p:txBody>
      </p:sp>
      <p:sp>
        <p:nvSpPr>
          <p:cNvPr id="78851" name="Callout con freccia a destra 3"/>
          <p:cNvSpPr>
            <a:spLocks noChangeArrowheads="1"/>
          </p:cNvSpPr>
          <p:nvPr/>
        </p:nvSpPr>
        <p:spPr bwMode="auto">
          <a:xfrm>
            <a:off x="285750" y="2000250"/>
            <a:ext cx="3214688" cy="1928813"/>
          </a:xfrm>
          <a:prstGeom prst="rightArrowCallout">
            <a:avLst>
              <a:gd name="adj1" fmla="val 25000"/>
              <a:gd name="adj2" fmla="val 25000"/>
              <a:gd name="adj3" fmla="val 24992"/>
              <a:gd name="adj4" fmla="val 6497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altLang="it-IT">
                <a:solidFill>
                  <a:schemeClr val="bg1"/>
                </a:solidFill>
              </a:rPr>
              <a:t>Nella progettazione della fase di realizzazione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875" y="1643063"/>
            <a:ext cx="5429250" cy="552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Mantenere l’attenzione sulle </a:t>
            </a:r>
            <a:r>
              <a:rPr lang="it-IT" sz="2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relazioni tra i diversi partner 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del progetto, in cui possono manifestarsi chiusura, sfiducia, diffidenza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26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Identificare e monitorare le </a:t>
            </a:r>
            <a:r>
              <a:rPr lang="it-IT" sz="2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dinamiche di potere e manipolatorie</a:t>
            </a:r>
            <a:r>
              <a:rPr lang="it-IT" sz="2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600" dirty="0">
                <a:latin typeface="Tahoma" pitchFamily="34" charset="0"/>
                <a:cs typeface="Tahoma" pitchFamily="34" charset="0"/>
              </a:rPr>
              <a:t>(anche implicite) che si creano all’interno del gruppo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26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r>
              <a:rPr lang="it-IT" sz="2600" dirty="0">
                <a:latin typeface="Tahoma" pitchFamily="34" charset="0"/>
                <a:cs typeface="Tahoma" pitchFamily="34" charset="0"/>
              </a:rPr>
              <a:t>Supportare, per quanto possibile, la frustrazione della non riuscita dei </a:t>
            </a:r>
            <a:r>
              <a:rPr lang="it-IT" sz="2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partner più deboli </a:t>
            </a:r>
            <a:endParaRPr lang="it-IT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it-IT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contenuto 2"/>
          <p:cNvSpPr>
            <a:spLocks noGrp="1"/>
          </p:cNvSpPr>
          <p:nvPr>
            <p:ph idx="1"/>
          </p:nvPr>
        </p:nvSpPr>
        <p:spPr>
          <a:xfrm>
            <a:off x="1692275" y="836613"/>
            <a:ext cx="6969125" cy="435768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160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it-IT" altLang="it-IT" sz="2800" smtClean="0">
                <a:cs typeface="Tahoma" pitchFamily="34" charset="0"/>
              </a:rPr>
              <a:t>È necessario essere </a:t>
            </a:r>
            <a:r>
              <a:rPr lang="it-IT" altLang="it-IT" sz="2800" b="1" smtClean="0">
                <a:cs typeface="Tahoma" pitchFamily="34" charset="0"/>
              </a:rPr>
              <a:t>aperti all’inatteso</a:t>
            </a:r>
            <a:r>
              <a:rPr lang="it-IT" altLang="it-IT" sz="2800" smtClean="0">
                <a:cs typeface="Tahoma" pitchFamily="34" charset="0"/>
              </a:rPr>
              <a:t>: “</a:t>
            </a:r>
            <a:r>
              <a:rPr lang="it-IT" altLang="it-IT" sz="2800" i="1" smtClean="0">
                <a:cs typeface="Tahoma" pitchFamily="34" charset="0"/>
              </a:rPr>
              <a:t>gli esiti non sono più prevedibili, perché dipendono dagli interlocutori, che sono sempre diversi e perciò rendono unico il processo-progetto cui partecipano.”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it-IT" altLang="it-IT" sz="280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it-IT" altLang="it-IT" smtClean="0"/>
          </a:p>
        </p:txBody>
      </p:sp>
      <p:sp>
        <p:nvSpPr>
          <p:cNvPr id="79875" name="Freccia a destra 7"/>
          <p:cNvSpPr>
            <a:spLocks noChangeArrowheads="1"/>
          </p:cNvSpPr>
          <p:nvPr/>
        </p:nvSpPr>
        <p:spPr bwMode="auto">
          <a:xfrm>
            <a:off x="1143000" y="1652588"/>
            <a:ext cx="571500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it-IT"/>
          </a:p>
        </p:txBody>
      </p:sp>
      <p:sp>
        <p:nvSpPr>
          <p:cNvPr id="79876" name="Titolo 1"/>
          <p:cNvSpPr>
            <a:spLocks noGrp="1"/>
          </p:cNvSpPr>
          <p:nvPr>
            <p:ph type="title"/>
          </p:nvPr>
        </p:nvSpPr>
        <p:spPr>
          <a:xfrm>
            <a:off x="1370013" y="285750"/>
            <a:ext cx="7313612" cy="1000125"/>
          </a:xfrm>
        </p:spPr>
        <p:txBody>
          <a:bodyPr/>
          <a:lstStyle/>
          <a:p>
            <a:r>
              <a:rPr lang="it-IT" altLang="it-IT" sz="3200" smtClean="0"/>
              <a:t>Come?qualche attenzione:</a:t>
            </a:r>
          </a:p>
        </p:txBody>
      </p:sp>
      <p:pic>
        <p:nvPicPr>
          <p:cNvPr id="79877" name="Picture 2" descr="C:\Documents and Settings\udeambrogio\Documenti\Immagini\sorpres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3902075"/>
            <a:ext cx="2673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9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785786" y="980728"/>
            <a:ext cx="7901014" cy="4525963"/>
          </a:xfrm>
        </p:spPr>
        <p:txBody>
          <a:bodyPr/>
          <a:lstStyle/>
          <a:p>
            <a:pPr algn="ctr">
              <a:buNone/>
            </a:pPr>
            <a:r>
              <a:rPr lang="it-IT" sz="4400" b="1" dirty="0" smtClean="0">
                <a:solidFill>
                  <a:srgbClr val="0070C0"/>
                </a:solidFill>
              </a:rPr>
              <a:t>4. La </a:t>
            </a:r>
            <a:r>
              <a:rPr lang="it-IT" sz="4400" b="1" dirty="0" err="1" smtClean="0">
                <a:solidFill>
                  <a:srgbClr val="0070C0"/>
                </a:solidFill>
              </a:rPr>
              <a:t>coprogettazione</a:t>
            </a:r>
            <a:r>
              <a:rPr lang="it-IT" sz="4400" b="1" dirty="0" smtClean="0">
                <a:solidFill>
                  <a:srgbClr val="0070C0"/>
                </a:solidFill>
              </a:rPr>
              <a:t>: caratteristiche e potenzialità </a:t>
            </a:r>
            <a:endParaRPr lang="it-IT" sz="1600" dirty="0" smtClean="0"/>
          </a:p>
        </p:txBody>
      </p:sp>
      <p:pic>
        <p:nvPicPr>
          <p:cNvPr id="5" name="Picture 6" descr="Carta intestataIRS-perMilano-k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047630"/>
            <a:ext cx="169168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deambrogio\Pictures\peanuts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4392488" cy="30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971550" y="1271588"/>
            <a:ext cx="7632700" cy="642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Parole chiave della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coprogettazione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611188" y="2571750"/>
            <a:ext cx="7777162" cy="2493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altLang="it-IT" sz="2400" b="1" i="1" smtClean="0">
                <a:solidFill>
                  <a:srgbClr val="FF0000"/>
                </a:solidFill>
              </a:rPr>
              <a:t> Patto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b="1" i="1" smtClean="0">
                <a:solidFill>
                  <a:srgbClr val="FF0000"/>
                </a:solidFill>
              </a:rPr>
              <a:t> Partnership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b="1" i="1" smtClean="0">
                <a:solidFill>
                  <a:srgbClr val="FF0000"/>
                </a:solidFill>
              </a:rPr>
              <a:t> Metodo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b="1" i="1" smtClean="0">
                <a:solidFill>
                  <a:srgbClr val="FF0000"/>
                </a:solidFill>
              </a:rPr>
              <a:t> Corresponsabilità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b="1" i="1" smtClean="0">
                <a:solidFill>
                  <a:srgbClr val="FF0000"/>
                </a:solidFill>
              </a:rPr>
              <a:t> Innovazione</a:t>
            </a:r>
            <a:endParaRPr lang="it-IT" altLang="it-IT" sz="24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657350" y="1409700"/>
            <a:ext cx="6586538" cy="857250"/>
          </a:xfrm>
        </p:spPr>
        <p:txBody>
          <a:bodyPr>
            <a:normAutofit fontScale="90000"/>
          </a:bodyPr>
          <a:lstStyle/>
          <a:p>
            <a:r>
              <a:rPr lang="it-IT" altLang="it-IT" sz="2400" smtClean="0">
                <a:solidFill>
                  <a:srgbClr val="C80000"/>
                </a:solidFill>
              </a:rPr>
              <a:t>Per coprogettazione</a:t>
            </a:r>
            <a:br>
              <a:rPr lang="it-IT" altLang="it-IT" sz="2400" smtClean="0">
                <a:solidFill>
                  <a:srgbClr val="C80000"/>
                </a:solidFill>
              </a:rPr>
            </a:br>
            <a:r>
              <a:rPr lang="it-IT" altLang="it-IT" sz="2400" smtClean="0">
                <a:solidFill>
                  <a:srgbClr val="C80000"/>
                </a:solidFill>
              </a:rPr>
              <a:t>da un punto di vista “contrattuale” si intende: </a:t>
            </a:r>
            <a:r>
              <a:rPr lang="it-IT" altLang="it-IT" sz="2400" smtClean="0"/>
              <a:t/>
            </a:r>
            <a:br>
              <a:rPr lang="it-IT" altLang="it-IT" sz="2400" smtClean="0"/>
            </a:br>
            <a:endParaRPr lang="it-IT" altLang="it-IT" sz="2400" smtClean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1042988" y="2781300"/>
            <a:ext cx="6918325" cy="3324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250" i="1" dirty="0"/>
              <a:t>“una modalità di  affidamento e gestione della realizzazione di iniziative e interventi sociali attraverso la costituzione di una </a:t>
            </a:r>
            <a:r>
              <a:rPr lang="it-IT" sz="2250" b="1" i="1" dirty="0">
                <a:solidFill>
                  <a:srgbClr val="FF0000"/>
                </a:solidFill>
              </a:rPr>
              <a:t>partnership</a:t>
            </a:r>
            <a:r>
              <a:rPr lang="it-IT" sz="2250" i="1" dirty="0"/>
              <a:t> tra Pubblica Amministrazione e soggetti del privato sociale”</a:t>
            </a:r>
            <a:r>
              <a:rPr lang="it-IT" sz="2250" dirty="0"/>
              <a:t>. </a:t>
            </a:r>
          </a:p>
          <a:p>
            <a:pPr>
              <a:buFont typeface="Monotype Sorts" pitchFamily="2" charset="2"/>
              <a:buNone/>
              <a:defRPr/>
            </a:pPr>
            <a:endParaRPr lang="it-IT" sz="2250" dirty="0"/>
          </a:p>
          <a:p>
            <a:pPr algn="ctr">
              <a:buFont typeface="Monotype Sorts" pitchFamily="2" charset="2"/>
              <a:buNone/>
              <a:defRPr/>
            </a:pPr>
            <a:r>
              <a:rPr lang="it-IT" sz="1800" i="1" dirty="0"/>
              <a:t>DGR Regione Lombardia, 25.2.2011 </a:t>
            </a:r>
            <a:r>
              <a:rPr lang="it-IT" sz="1800" i="1" dirty="0" smtClean="0"/>
              <a:t>n. </a:t>
            </a:r>
            <a:r>
              <a:rPr lang="it-IT" sz="1800" i="1" dirty="0"/>
              <a:t>IX/1353 </a:t>
            </a:r>
          </a:p>
          <a:p>
            <a:pPr>
              <a:buFont typeface="Monotype Sorts" pitchFamily="2" charset="2"/>
              <a:buNone/>
              <a:defRPr/>
            </a:pPr>
            <a:r>
              <a:rPr lang="it-IT" sz="2250" dirty="0"/>
              <a:t> </a:t>
            </a:r>
            <a:br>
              <a:rPr lang="it-IT" sz="2250" dirty="0"/>
            </a:br>
            <a:endParaRPr lang="it-IT" sz="2250" dirty="0"/>
          </a:p>
        </p:txBody>
      </p:sp>
    </p:spTree>
    <p:extLst>
      <p:ext uri="{BB962C8B-B14F-4D97-AF65-F5344CB8AC3E}">
        <p14:creationId xmlns:p14="http://schemas.microsoft.com/office/powerpoint/2010/main" val="28696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533525" y="1012825"/>
            <a:ext cx="6567488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700" dirty="0">
                <a:solidFill>
                  <a:srgbClr val="C80000"/>
                </a:solidFill>
              </a:rPr>
              <a:t>Per  </a:t>
            </a:r>
            <a:r>
              <a:rPr lang="it-IT" sz="2700" dirty="0" err="1" smtClean="0">
                <a:solidFill>
                  <a:srgbClr val="C80000"/>
                </a:solidFill>
              </a:rPr>
              <a:t>coprogettazione</a:t>
            </a:r>
            <a:r>
              <a:rPr lang="it-IT" sz="2700" dirty="0" smtClean="0">
                <a:solidFill>
                  <a:srgbClr val="C80000"/>
                </a:solidFill>
              </a:rPr>
              <a:t/>
            </a:r>
            <a:br>
              <a:rPr lang="it-IT" sz="2700" dirty="0" smtClean="0">
                <a:solidFill>
                  <a:srgbClr val="C80000"/>
                </a:solidFill>
              </a:rPr>
            </a:br>
            <a:r>
              <a:rPr lang="it-IT" sz="2700" dirty="0" smtClean="0">
                <a:solidFill>
                  <a:srgbClr val="C80000"/>
                </a:solidFill>
              </a:rPr>
              <a:t>da </a:t>
            </a:r>
            <a:r>
              <a:rPr lang="it-IT" sz="2700" dirty="0">
                <a:solidFill>
                  <a:srgbClr val="C80000"/>
                </a:solidFill>
              </a:rPr>
              <a:t>un punto di vista “metodologico” si intende:</a:t>
            </a:r>
            <a:endParaRPr lang="it-IT" dirty="0">
              <a:solidFill>
                <a:srgbClr val="C80000"/>
              </a:solidFill>
            </a:endParaRP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1282700" y="2481263"/>
            <a:ext cx="6089650" cy="2678112"/>
          </a:xfrm>
        </p:spPr>
        <p:txBody>
          <a:bodyPr/>
          <a:lstStyle/>
          <a:p>
            <a:r>
              <a:rPr lang="it-IT" altLang="it-IT" sz="2400" i="1" smtClean="0"/>
              <a:t>un </a:t>
            </a:r>
            <a:r>
              <a:rPr lang="it-IT" altLang="it-IT" sz="2400" b="1" i="1" smtClean="0">
                <a:solidFill>
                  <a:srgbClr val="FF0000"/>
                </a:solidFill>
              </a:rPr>
              <a:t>metodo</a:t>
            </a:r>
            <a:r>
              <a:rPr lang="it-IT" altLang="it-IT" sz="2400" i="1" smtClean="0"/>
              <a:t> per costruire politiche pubbliche coinvolgendo risorse e punti di vista diversi, provenienti </a:t>
            </a:r>
            <a:r>
              <a:rPr lang="it-IT" altLang="it-IT" sz="2400" b="1" i="1" smtClean="0">
                <a:solidFill>
                  <a:srgbClr val="FF0000"/>
                </a:solidFill>
              </a:rPr>
              <a:t>dal soggetto pubblico e dal terzo settore</a:t>
            </a:r>
          </a:p>
          <a:p>
            <a:endParaRPr lang="it-IT" altLang="it-IT" sz="2400" smtClean="0"/>
          </a:p>
        </p:txBody>
      </p:sp>
    </p:spTree>
    <p:extLst>
      <p:ext uri="{BB962C8B-B14F-4D97-AF65-F5344CB8AC3E}">
        <p14:creationId xmlns:p14="http://schemas.microsoft.com/office/powerpoint/2010/main" val="35480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533525" y="1065213"/>
            <a:ext cx="6181725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700" dirty="0">
                <a:solidFill>
                  <a:srgbClr val="C80000"/>
                </a:solidFill>
              </a:rPr>
              <a:t>Per  </a:t>
            </a:r>
            <a:r>
              <a:rPr lang="it-IT" sz="2700" dirty="0" err="1" smtClean="0">
                <a:solidFill>
                  <a:srgbClr val="C80000"/>
                </a:solidFill>
              </a:rPr>
              <a:t>coprogettazione</a:t>
            </a:r>
            <a:r>
              <a:rPr lang="it-IT" sz="2700" dirty="0" smtClean="0">
                <a:solidFill>
                  <a:srgbClr val="C80000"/>
                </a:solidFill>
              </a:rPr>
              <a:t/>
            </a:r>
            <a:br>
              <a:rPr lang="it-IT" sz="2700" dirty="0" smtClean="0">
                <a:solidFill>
                  <a:srgbClr val="C80000"/>
                </a:solidFill>
              </a:rPr>
            </a:br>
            <a:r>
              <a:rPr lang="it-IT" sz="2700" dirty="0" smtClean="0">
                <a:solidFill>
                  <a:srgbClr val="C80000"/>
                </a:solidFill>
              </a:rPr>
              <a:t>da </a:t>
            </a:r>
            <a:r>
              <a:rPr lang="it-IT" sz="2700" dirty="0">
                <a:solidFill>
                  <a:srgbClr val="C80000"/>
                </a:solidFill>
              </a:rPr>
              <a:t>un punto di vista “relazionale” si intende:</a:t>
            </a:r>
            <a:endParaRPr lang="it-IT" dirty="0">
              <a:solidFill>
                <a:srgbClr val="C80000"/>
              </a:solidFill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1282700" y="2481263"/>
            <a:ext cx="6089650" cy="26781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sz="2400" i="1" dirty="0"/>
              <a:t>Una  </a:t>
            </a:r>
            <a:r>
              <a:rPr lang="it-IT" sz="2400" b="1" i="1" dirty="0">
                <a:solidFill>
                  <a:srgbClr val="FF0000"/>
                </a:solidFill>
              </a:rPr>
              <a:t>partnership </a:t>
            </a:r>
            <a:r>
              <a:rPr lang="it-IT" sz="2400" i="1" dirty="0"/>
              <a:t>costituita per sviluppare esperienze </a:t>
            </a:r>
            <a:r>
              <a:rPr lang="it-IT" sz="2400" b="1" i="1" dirty="0">
                <a:solidFill>
                  <a:srgbClr val="FF0000"/>
                </a:solidFill>
              </a:rPr>
              <a:t>innovative</a:t>
            </a:r>
            <a:r>
              <a:rPr lang="it-IT" sz="2400" i="1" dirty="0"/>
              <a:t>, da membri di organizzazioni diverse, che prevede partecipazione, coinvolgimento, impegno ed appartenenza per la costruzione di una </a:t>
            </a:r>
            <a:r>
              <a:rPr lang="it-IT" sz="2400" b="1" i="1" dirty="0">
                <a:solidFill>
                  <a:srgbClr val="FF0000"/>
                </a:solidFill>
              </a:rPr>
              <a:t>nuova aggregazione organizzativa</a:t>
            </a:r>
            <a:r>
              <a:rPr lang="it-IT" sz="2400" i="1" dirty="0"/>
              <a:t> finalizzata alla realizzazione di un </a:t>
            </a:r>
            <a:r>
              <a:rPr lang="it-IT" sz="2400" b="1" i="1" dirty="0">
                <a:solidFill>
                  <a:srgbClr val="FF0000"/>
                </a:solidFill>
              </a:rPr>
              <a:t>obiettivo comune </a:t>
            </a:r>
          </a:p>
          <a:p>
            <a:pPr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20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it-IT" altLang="it-IT" dirty="0" smtClean="0"/>
              <a:t> La rete: Alcune definizioni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85495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smtClean="0">
                <a:latin typeface="Arial" panose="020B0604020202020204" pitchFamily="34" charset="0"/>
              </a:rPr>
              <a:t>“Una serie di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buchi</a:t>
            </a:r>
            <a:r>
              <a:rPr lang="it-IT" altLang="it-IT" sz="2800" b="1" smtClean="0">
                <a:latin typeface="Arial" panose="020B0604020202020204" pitchFamily="34" charset="0"/>
              </a:rPr>
              <a:t> tenuti insieme da un filo”</a:t>
            </a:r>
          </a:p>
          <a:p>
            <a:pPr algn="ctr">
              <a:buFont typeface="Monotype Sorts" pitchFamily="2" charset="2"/>
              <a:buNone/>
            </a:pPr>
            <a:endParaRPr lang="it-IT" altLang="it-IT" sz="2800" b="1" smtClean="0">
              <a:latin typeface="Arial" panose="020B0604020202020204" pitchFamily="34" charset="0"/>
            </a:endParaRPr>
          </a:p>
          <a:p>
            <a:pPr algn="ctr">
              <a:buFont typeface="Monotype Sorts" pitchFamily="2" charset="2"/>
              <a:buNone/>
            </a:pPr>
            <a:endParaRPr lang="it-IT" altLang="it-IT" sz="2800" b="1" smtClean="0">
              <a:latin typeface="Arial" panose="020B0604020202020204" pitchFamily="34" charset="0"/>
            </a:endParaRPr>
          </a:p>
        </p:txBody>
      </p:sp>
      <p:pic>
        <p:nvPicPr>
          <p:cNvPr id="10244" name="Picture 4" descr="C:\Documents and Settings\udeambrogio\Documenti\Immagini\rete bucat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00375"/>
            <a:ext cx="44577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magine 5" descr="logo-I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11948" y="1086257"/>
            <a:ext cx="5886450" cy="738664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2100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LA DIMENSIONE RELAZIONALE DELLA COPROGETTAZIONE </a:t>
            </a:r>
            <a:endParaRPr lang="it-IT" sz="1200" b="1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6" descr="Carta intestataIRS-perMilano-k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5392972"/>
            <a:ext cx="1268760" cy="5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059873" y="2032397"/>
            <a:ext cx="7196446" cy="33944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it-IT" sz="1800" dirty="0"/>
          </a:p>
          <a:p>
            <a:pPr marL="0" indent="0">
              <a:buNone/>
              <a:defRPr/>
            </a:pPr>
            <a:r>
              <a:rPr lang="it-IT" sz="2100" b="1" dirty="0">
                <a:solidFill>
                  <a:srgbClr val="C00000"/>
                </a:solidFill>
              </a:rPr>
              <a:t>ESSERE PARTNER COMPORTA: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Stare in relazione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Riconoscimento reciproco 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Fiducia 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Superare i pregiudizi 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Riconoscere le differenze di cultura organizzativa </a:t>
            </a:r>
          </a:p>
          <a:p>
            <a:pPr>
              <a:buFontTx/>
              <a:buChar char="-"/>
              <a:defRPr/>
            </a:pPr>
            <a:r>
              <a:rPr lang="it-IT" sz="2100" b="1" dirty="0">
                <a:solidFill>
                  <a:srgbClr val="C00000"/>
                </a:solidFill>
              </a:rPr>
              <a:t> Costruire linguaggio comune e identità </a:t>
            </a:r>
          </a:p>
          <a:p>
            <a:pPr>
              <a:buFontTx/>
              <a:buChar char="-"/>
              <a:defRPr/>
            </a:pPr>
            <a:endParaRPr lang="it-IT" sz="21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it-IT" sz="1800" dirty="0">
              <a:latin typeface="+mj-lt"/>
            </a:endParaRPr>
          </a:p>
          <a:p>
            <a:pPr>
              <a:buFont typeface="Arial" pitchFamily="34" charset="0"/>
              <a:buNone/>
              <a:defRPr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980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93095" y="1982392"/>
            <a:ext cx="1491373" cy="646331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1500" dirty="0">
                <a:latin typeface="+mn-lt"/>
              </a:rPr>
              <a:t>Partecipazione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3094435" y="2743201"/>
            <a:ext cx="1697259" cy="646331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1500" dirty="0">
                <a:latin typeface="+mn-lt"/>
              </a:rPr>
              <a:t>Coinvolgimento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488500" y="3429001"/>
            <a:ext cx="1331119" cy="646331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1500" dirty="0">
                <a:latin typeface="+mn-lt"/>
              </a:rPr>
              <a:t>Impegno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5600761" y="4171951"/>
            <a:ext cx="1533341" cy="646331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it-IT" altLang="it-IT" sz="1500" dirty="0">
                <a:latin typeface="+mn-lt"/>
              </a:rPr>
              <a:t>Appartenenza 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it-IT" altLang="it-IT" sz="1500" dirty="0">
              <a:latin typeface="Tahoma" panose="020B0604030504040204" pitchFamily="34" charset="0"/>
            </a:endParaRP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1949563" y="4969824"/>
            <a:ext cx="2057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050" dirty="0">
                <a:latin typeface="Tahoma" panose="020B0604030504040204" pitchFamily="34" charset="0"/>
              </a:rPr>
              <a:t>E. Berne, 1963</a:t>
            </a:r>
          </a:p>
        </p:txBody>
      </p:sp>
      <p:sp>
        <p:nvSpPr>
          <p:cNvPr id="7177" name="AutoShape 16"/>
          <p:cNvSpPr>
            <a:spLocks noChangeArrowheads="1"/>
          </p:cNvSpPr>
          <p:nvPr/>
        </p:nvSpPr>
        <p:spPr bwMode="auto">
          <a:xfrm rot="5400000">
            <a:off x="2425899" y="2337077"/>
            <a:ext cx="285750" cy="109799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8" name="AutoShape 17"/>
          <p:cNvSpPr>
            <a:spLocks noChangeArrowheads="1"/>
          </p:cNvSpPr>
          <p:nvPr/>
        </p:nvSpPr>
        <p:spPr bwMode="auto">
          <a:xfrm rot="5400000">
            <a:off x="3728613" y="3138941"/>
            <a:ext cx="285750" cy="109799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9" name="AutoShape 18"/>
          <p:cNvSpPr>
            <a:spLocks noChangeArrowheads="1"/>
          </p:cNvSpPr>
          <p:nvPr/>
        </p:nvSpPr>
        <p:spPr bwMode="auto">
          <a:xfrm rot="5400000">
            <a:off x="4906076" y="3885321"/>
            <a:ext cx="285750" cy="109799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11947" y="1247840"/>
            <a:ext cx="6081041" cy="415498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2100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LA STRADA  DELLA COPROGETTAZIONE</a:t>
            </a:r>
            <a:endParaRPr lang="it-IT" sz="1200" b="1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deambrogio\Pictures\peanut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485" y="4204471"/>
            <a:ext cx="3024188" cy="15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egnaposto contenuto 2"/>
          <p:cNvSpPr>
            <a:spLocks noGrp="1"/>
          </p:cNvSpPr>
          <p:nvPr>
            <p:ph idx="1"/>
          </p:nvPr>
        </p:nvSpPr>
        <p:spPr>
          <a:xfrm>
            <a:off x="822960" y="1124744"/>
            <a:ext cx="7543800" cy="3017520"/>
          </a:xfrm>
        </p:spPr>
        <p:txBody>
          <a:bodyPr/>
          <a:lstStyle/>
          <a:p>
            <a:pPr algn="ctr">
              <a:buNone/>
            </a:pPr>
            <a:r>
              <a:rPr lang="it-IT" sz="3000" dirty="0" err="1"/>
              <a:t>Coprogettazione</a:t>
            </a:r>
            <a:r>
              <a:rPr lang="it-IT" sz="3000" dirty="0"/>
              <a:t> = </a:t>
            </a:r>
          </a:p>
          <a:p>
            <a:pPr algn="ctr">
              <a:buNone/>
            </a:pPr>
            <a:r>
              <a:rPr lang="it-IT" sz="3000" i="1" dirty="0"/>
              <a:t>Viaggio che soggetti diversi fanno insieme per esplorare una nuova strada e arrivare ad una meta comune, ciascuno portando il proprio bagaglio </a:t>
            </a:r>
            <a:r>
              <a:rPr lang="it-IT" sz="900" dirty="0"/>
              <a:t>(gruppo corso </a:t>
            </a:r>
            <a:r>
              <a:rPr lang="it-IT" sz="900" dirty="0" err="1"/>
              <a:t>Irs</a:t>
            </a:r>
            <a:r>
              <a:rPr lang="it-IT" sz="900" dirty="0"/>
              <a:t> 2016)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it-IT" sz="2025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37260" y="404664"/>
            <a:ext cx="7543800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300" b="1" dirty="0" smtClean="0">
                <a:solidFill>
                  <a:srgbClr val="C00000"/>
                </a:solidFill>
              </a:rPr>
              <a:t>Auspicio </a:t>
            </a:r>
            <a:r>
              <a:rPr lang="it-IT" sz="3300" b="1" dirty="0">
                <a:solidFill>
                  <a:srgbClr val="C00000"/>
                </a:solidFill>
              </a:rPr>
              <a:t>conclusivo</a:t>
            </a:r>
            <a:endParaRPr lang="it-IT" sz="1500" dirty="0"/>
          </a:p>
          <a:p>
            <a:pPr lvl="1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681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ick Man 2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25431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http://www.clker.com/cliparts/7/6/a/5/1194986522853824839sm_008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5431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asellaDiTesto 3"/>
          <p:cNvSpPr txBox="1">
            <a:spLocks noChangeArrowheads="1"/>
          </p:cNvSpPr>
          <p:nvPr/>
        </p:nvSpPr>
        <p:spPr bwMode="auto">
          <a:xfrm rot="17020259">
            <a:off x="1302113" y="2100234"/>
            <a:ext cx="115567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Sociale</a:t>
            </a:r>
          </a:p>
        </p:txBody>
      </p:sp>
      <p:sp>
        <p:nvSpPr>
          <p:cNvPr id="45061" name="CasellaDiTesto 4"/>
          <p:cNvSpPr txBox="1">
            <a:spLocks noChangeArrowheads="1"/>
          </p:cNvSpPr>
          <p:nvPr/>
        </p:nvSpPr>
        <p:spPr bwMode="auto">
          <a:xfrm rot="4770094">
            <a:off x="5907261" y="3369634"/>
            <a:ext cx="13629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Sanitario</a:t>
            </a:r>
          </a:p>
        </p:txBody>
      </p:sp>
      <p:sp>
        <p:nvSpPr>
          <p:cNvPr id="45062" name="CasellaDiTesto 5"/>
          <p:cNvSpPr txBox="1">
            <a:spLocks noChangeArrowheads="1"/>
          </p:cNvSpPr>
          <p:nvPr/>
        </p:nvSpPr>
        <p:spPr bwMode="auto">
          <a:xfrm>
            <a:off x="3059113" y="476250"/>
            <a:ext cx="3241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latin typeface="Arial" panose="020B0604020202020204" pitchFamily="34" charset="0"/>
              </a:rPr>
              <a:t>DALLE STRATEGIE COMPETITIVE</a:t>
            </a:r>
          </a:p>
        </p:txBody>
      </p:sp>
    </p:spTree>
    <p:extLst>
      <p:ext uri="{BB962C8B-B14F-4D97-AF65-F5344CB8AC3E}">
        <p14:creationId xmlns:p14="http://schemas.microsoft.com/office/powerpoint/2010/main" val="23153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tick Man Hurray Jump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885">
            <a:off x="2141538" y="2022475"/>
            <a:ext cx="36068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Stick Man Hurray Jump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19">
            <a:off x="4137025" y="2582863"/>
            <a:ext cx="36576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sellaDiTesto 3"/>
          <p:cNvSpPr txBox="1">
            <a:spLocks noChangeArrowheads="1"/>
          </p:cNvSpPr>
          <p:nvPr/>
        </p:nvSpPr>
        <p:spPr bwMode="auto">
          <a:xfrm>
            <a:off x="2268538" y="620713"/>
            <a:ext cx="39592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latin typeface="Arial" panose="020B0604020202020204" pitchFamily="34" charset="0"/>
              </a:rPr>
              <a:t>ALLA COMPETIZIONE COLLABORATIVA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5400000">
            <a:off x="2976563" y="3871913"/>
            <a:ext cx="1944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SOCIO-SANITARIO</a:t>
            </a:r>
          </a:p>
        </p:txBody>
      </p:sp>
      <p:sp>
        <p:nvSpPr>
          <p:cNvPr id="6" name="Rettangolo 5"/>
          <p:cNvSpPr/>
          <p:nvPr/>
        </p:nvSpPr>
        <p:spPr>
          <a:xfrm rot="5400000">
            <a:off x="5316873" y="4139119"/>
            <a:ext cx="1296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SOCIO-</a:t>
            </a:r>
          </a:p>
          <a:p>
            <a:pPr>
              <a:defRPr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SANITARIO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76375" y="-949325"/>
            <a:ext cx="7199313" cy="3873500"/>
          </a:xfrm>
        </p:spPr>
        <p:txBody>
          <a:bodyPr/>
          <a:lstStyle/>
          <a:p>
            <a:pPr lvl="1" algn="ctr" eaLnBrk="1" hangingPunct="1">
              <a:buClr>
                <a:srgbClr val="FE1E01"/>
              </a:buClr>
              <a:defRPr/>
            </a:pPr>
            <a:endParaRPr lang="it-IT" sz="4800" i="1" dirty="0" smtClean="0"/>
          </a:p>
          <a:p>
            <a:pPr marL="457200" lvl="1" indent="0" algn="ctr" eaLnBrk="1" hangingPunct="1">
              <a:buClr>
                <a:srgbClr val="FE1E01"/>
              </a:buClr>
              <a:buNone/>
              <a:defRPr/>
            </a:pPr>
            <a:r>
              <a:rPr lang="it-IT" sz="4800" i="1" dirty="0" smtClean="0">
                <a:latin typeface="+mj-lt"/>
              </a:rPr>
              <a:t>Progettazione partecipata  </a:t>
            </a:r>
            <a:endParaRPr lang="it-IT" sz="4800" b="1" u="sng" dirty="0" smtClean="0">
              <a:latin typeface="+mj-lt"/>
            </a:endParaRPr>
          </a:p>
        </p:txBody>
      </p:sp>
      <p:pic>
        <p:nvPicPr>
          <p:cNvPr id="47107" name="Immagine 5" descr="logo-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C:\Documents and Settings\udeambrogio\Documenti\Immagini\cordat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57375"/>
            <a:ext cx="62150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935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937260" y="1100036"/>
            <a:ext cx="7543800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300" b="1" dirty="0">
                <a:solidFill>
                  <a:srgbClr val="C00000"/>
                </a:solidFill>
              </a:rPr>
              <a:t>Grazie!</a:t>
            </a:r>
            <a:endParaRPr lang="it-IT" sz="1500" dirty="0"/>
          </a:p>
          <a:p>
            <a:pPr lvl="1"/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5" y="1605400"/>
            <a:ext cx="5685312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1371600" y="-368300"/>
            <a:ext cx="7772400" cy="1143000"/>
          </a:xfrm>
        </p:spPr>
        <p:txBody>
          <a:bodyPr/>
          <a:lstStyle/>
          <a:p>
            <a:pPr algn="r"/>
            <a:r>
              <a:rPr lang="it-IT" sz="2400" smtClean="0">
                <a:ea typeface="ＭＳ Ｐゴシック" charset="-128"/>
              </a:rPr>
              <a:t>Bibliografia</a:t>
            </a: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467544" y="215900"/>
            <a:ext cx="8208912" cy="6921500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De Ambrogio </a:t>
            </a:r>
            <a:r>
              <a:rPr lang="it-IT" sz="1300" dirty="0" err="1" smtClean="0">
                <a:ea typeface="ＭＳ Ｐゴシック" charset="-128"/>
              </a:rPr>
              <a:t>U</a:t>
            </a:r>
            <a:r>
              <a:rPr lang="it-IT" sz="1300" dirty="0" smtClean="0">
                <a:ea typeface="ＭＳ Ｐゴシック" charset="-128"/>
              </a:rPr>
              <a:t>., Ghetti V., Dessi C.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Progettare e valutare nel sociale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</a:t>
            </a:r>
            <a:r>
              <a:rPr lang="it-IT" altLang="ja-JP" sz="1300" dirty="0" err="1" smtClean="0">
                <a:ea typeface="ＭＳ Ｐゴシック" charset="-128"/>
              </a:rPr>
              <a:t>CarocciFaber</a:t>
            </a:r>
            <a:r>
              <a:rPr lang="it-IT" altLang="ja-JP" sz="1300" dirty="0" smtClean="0">
                <a:ea typeface="ＭＳ Ｐゴシック" charset="-128"/>
              </a:rPr>
              <a:t>, 2014</a:t>
            </a:r>
          </a:p>
          <a:p>
            <a:pPr algn="l">
              <a:spcAft>
                <a:spcPts val="600"/>
              </a:spcAft>
            </a:pPr>
            <a:r>
              <a:rPr lang="it-IT" altLang="ja-JP" sz="1300" dirty="0" smtClean="0">
                <a:ea typeface="ＭＳ Ｐゴシック" charset="-128"/>
              </a:rPr>
              <a:t>De Ambrogio </a:t>
            </a:r>
            <a:r>
              <a:rPr lang="it-IT" altLang="ja-JP" sz="1300" dirty="0" err="1" smtClean="0">
                <a:ea typeface="ＭＳ Ｐゴシック" charset="-128"/>
              </a:rPr>
              <a:t>U</a:t>
            </a:r>
            <a:r>
              <a:rPr lang="it-IT" altLang="ja-JP" sz="1300" dirty="0" smtClean="0">
                <a:ea typeface="ＭＳ Ｐゴシック" charset="-128"/>
              </a:rPr>
              <a:t>., </a:t>
            </a:r>
            <a:r>
              <a:rPr lang="it-IT" altLang="ja-JP" sz="1300" dirty="0" err="1" smtClean="0">
                <a:ea typeface="ＭＳ Ｐゴシック" charset="-128"/>
              </a:rPr>
              <a:t>Pasquinelli</a:t>
            </a:r>
            <a:r>
              <a:rPr lang="it-IT" altLang="ja-JP" sz="1300" dirty="0" smtClean="0">
                <a:ea typeface="ＭＳ Ｐゴシック" charset="-128"/>
              </a:rPr>
              <a:t> S., Progettare nella frammentazione, i Quid di </a:t>
            </a:r>
            <a:r>
              <a:rPr lang="it-IT" altLang="ja-JP" sz="1300" dirty="0" err="1" smtClean="0">
                <a:ea typeface="ＭＳ Ｐゴシック" charset="-128"/>
              </a:rPr>
              <a:t>Prospetive</a:t>
            </a:r>
            <a:r>
              <a:rPr lang="it-IT" altLang="ja-JP" sz="1300" dirty="0" smtClean="0">
                <a:ea typeface="ＭＳ Ｐゴシック" charset="-128"/>
              </a:rPr>
              <a:t> Sociali e Sanitarie 2009. </a:t>
            </a:r>
          </a:p>
          <a:p>
            <a:pPr algn="l">
              <a:spcAft>
                <a:spcPts val="600"/>
              </a:spcAft>
            </a:pPr>
            <a:r>
              <a:rPr lang="it-IT" sz="1300" dirty="0" err="1" smtClean="0">
                <a:ea typeface="ＭＳ Ｐゴシック" charset="-128"/>
              </a:rPr>
              <a:t>Gori</a:t>
            </a:r>
            <a:r>
              <a:rPr lang="it-IT" sz="1300" dirty="0" smtClean="0">
                <a:ea typeface="ＭＳ Ｐゴシック" charset="-128"/>
              </a:rPr>
              <a:t>  C.,  Ghetti  V.,  </a:t>
            </a:r>
            <a:r>
              <a:rPr lang="it-IT" sz="1300" dirty="0" err="1" smtClean="0">
                <a:ea typeface="ＭＳ Ｐゴシック" charset="-128"/>
              </a:rPr>
              <a:t>Tidoli</a:t>
            </a:r>
            <a:r>
              <a:rPr lang="it-IT" sz="1300" dirty="0" smtClean="0">
                <a:ea typeface="ＭＳ Ｐゴシック" charset="-128"/>
              </a:rPr>
              <a:t>  R.,  Rusmini  G.,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Il  welfare  sociale  in  Italia  realtà  e  prospettive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</a:t>
            </a:r>
            <a:r>
              <a:rPr lang="it-IT" altLang="ja-JP" sz="1300" dirty="0" err="1" smtClean="0">
                <a:ea typeface="ＭＳ Ｐゴシック" charset="-128"/>
              </a:rPr>
              <a:t>Carocci</a:t>
            </a:r>
            <a:r>
              <a:rPr lang="it-IT" altLang="ja-JP" sz="1300" dirty="0" smtClean="0">
                <a:ea typeface="ＭＳ Ｐゴシック" charset="-128"/>
              </a:rPr>
              <a:t>  2014  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Moro  G.,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Contro  il  no  profit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Edizioni  Laterza,  2014  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Assessorato  Promozione  delle  politiche  sociali  e  di  integrazione  per  l</a:t>
            </a:r>
            <a:r>
              <a:rPr lang="ja-JP" altLang="it-IT" sz="1300" dirty="0" smtClean="0">
                <a:ea typeface="ＭＳ Ｐゴシック" charset="-128"/>
              </a:rPr>
              <a:t>’</a:t>
            </a:r>
            <a:r>
              <a:rPr lang="it-IT" altLang="ja-JP" sz="1300" dirty="0" smtClean="0">
                <a:ea typeface="ＭＳ Ｐゴシック" charset="-128"/>
              </a:rPr>
              <a:t>immigrazione,  volontariato,  associazionismo  e  Terzo  Settore,  a  cura  di,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Welfare  e  Ben-essere:  il  ruolo  delle  imprese  nello  sviluppo  della  comunità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agosto  2014  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AICCON,  Forum  Terzo  Settore  Emilia  Romagna  e  ERVET,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Un  altro  welfare:  esperienze  generative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  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Baldini  S.,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La  ricerca  di  nuove  prospettive  e  strategie  </a:t>
            </a:r>
            <a:r>
              <a:rPr lang="it-IT" altLang="ja-JP" sz="1300" dirty="0" err="1" smtClean="0">
                <a:ea typeface="ＭＳ Ｐゴシック" charset="-128"/>
              </a:rPr>
              <a:t>dell</a:t>
            </a:r>
            <a:r>
              <a:rPr lang="ja-JP" altLang="it-IT" sz="1300" dirty="0" smtClean="0">
                <a:ea typeface="ＭＳ Ｐゴシック" charset="-128"/>
              </a:rPr>
              <a:t>’</a:t>
            </a:r>
            <a:r>
              <a:rPr lang="it-IT" altLang="ja-JP" sz="1300" dirty="0" smtClean="0">
                <a:ea typeface="ＭＳ Ｐゴシック" charset="-128"/>
              </a:rPr>
              <a:t>intervento  pubblico:  il  partenariato  istituzionalizzato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</a:t>
            </a:r>
            <a:r>
              <a:rPr lang="it-IT" altLang="ja-JP" sz="1300" dirty="0" err="1" smtClean="0">
                <a:ea typeface="ＭＳ Ｐゴシック" charset="-128"/>
              </a:rPr>
              <a:t>working</a:t>
            </a:r>
            <a:r>
              <a:rPr lang="it-IT" altLang="ja-JP" sz="1300" dirty="0" smtClean="0">
                <a:ea typeface="ＭＳ Ｐゴシック" charset="-128"/>
              </a:rPr>
              <a:t>  </a:t>
            </a:r>
            <a:r>
              <a:rPr lang="it-IT" altLang="ja-JP" sz="1300" dirty="0" err="1" smtClean="0">
                <a:ea typeface="ＭＳ Ｐゴシック" charset="-128"/>
              </a:rPr>
              <a:t>paper</a:t>
            </a:r>
            <a:r>
              <a:rPr lang="it-IT" altLang="ja-JP" sz="1300" dirty="0" smtClean="0">
                <a:ea typeface="ＭＳ Ｐゴシック" charset="-128"/>
              </a:rPr>
              <a:t>  n.  217,  ottobre  2013  </a:t>
            </a:r>
          </a:p>
          <a:p>
            <a:pPr algn="l">
              <a:spcAft>
                <a:spcPts val="600"/>
              </a:spcAft>
            </a:pPr>
            <a:r>
              <a:rPr lang="it-IT" sz="1300" dirty="0" err="1" smtClean="0">
                <a:ea typeface="ＭＳ Ｐゴシック" charset="-128"/>
              </a:rPr>
              <a:t>Fazzi</a:t>
            </a:r>
            <a:r>
              <a:rPr lang="it-IT" sz="1300" dirty="0" smtClean="0">
                <a:ea typeface="ＭＳ Ｐゴシック" charset="-128"/>
              </a:rPr>
              <a:t>  L.,  Terzo  settore  e  nuovo  welfare  in  Italia,  </a:t>
            </a:r>
            <a:r>
              <a:rPr lang="it-IT" sz="1300" dirty="0" err="1" smtClean="0">
                <a:ea typeface="ＭＳ Ｐゴシック" charset="-128"/>
              </a:rPr>
              <a:t>FrancoAngeli</a:t>
            </a:r>
            <a:r>
              <a:rPr lang="it-IT" sz="1300" dirty="0" smtClean="0">
                <a:ea typeface="ＭＳ Ｐゴシック" charset="-128"/>
              </a:rPr>
              <a:t>  2013  </a:t>
            </a:r>
          </a:p>
          <a:p>
            <a:pPr algn="l">
              <a:spcAft>
                <a:spcPts val="600"/>
              </a:spcAft>
            </a:pPr>
            <a:r>
              <a:rPr lang="it-IT" sz="1300" dirty="0" err="1" smtClean="0">
                <a:ea typeface="ＭＳ Ｐゴシック" charset="-128"/>
              </a:rPr>
              <a:t>Gori</a:t>
            </a:r>
            <a:r>
              <a:rPr lang="it-IT" sz="1300" dirty="0" smtClean="0">
                <a:ea typeface="ＭＳ Ｐゴシック" charset="-128"/>
              </a:rPr>
              <a:t>  C.  a  cura  di,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L</a:t>
            </a:r>
            <a:r>
              <a:rPr lang="ja-JP" altLang="it-IT" sz="1300" dirty="0" smtClean="0">
                <a:ea typeface="ＭＳ Ｐゴシック" charset="-128"/>
              </a:rPr>
              <a:t>’</a:t>
            </a:r>
            <a:r>
              <a:rPr lang="it-IT" altLang="ja-JP" sz="1300" dirty="0" smtClean="0">
                <a:ea typeface="ＭＳ Ｐゴシック" charset="-128"/>
              </a:rPr>
              <a:t>alternativa  al  pubblico?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</a:t>
            </a:r>
            <a:r>
              <a:rPr lang="it-IT" altLang="ja-JP" sz="1300" dirty="0" err="1" smtClean="0">
                <a:ea typeface="ＭＳ Ｐゴシック" charset="-128"/>
              </a:rPr>
              <a:t>FrancoAngeli</a:t>
            </a:r>
            <a:r>
              <a:rPr lang="it-IT" altLang="ja-JP" sz="1300" dirty="0" smtClean="0">
                <a:ea typeface="ＭＳ Ｐゴシック" charset="-128"/>
              </a:rPr>
              <a:t>,  2012 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Paini F., Sensi G.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Tra il dire e il welfare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</a:t>
            </a:r>
            <a:r>
              <a:rPr lang="it-IT" altLang="ja-JP" sz="1300" dirty="0" err="1" smtClean="0">
                <a:ea typeface="ＭＳ Ｐゴシック" charset="-128"/>
              </a:rPr>
              <a:t>altreconomia</a:t>
            </a:r>
            <a:r>
              <a:rPr lang="it-IT" altLang="ja-JP" sz="1300" dirty="0" smtClean="0">
                <a:ea typeface="ＭＳ Ｐゴシック" charset="-128"/>
              </a:rPr>
              <a:t> edizioni, 2012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Cicoletti D.,  Ghetti V.,  Ranci E.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Volontariato  e  Policy  </a:t>
            </a:r>
            <a:r>
              <a:rPr lang="it-IT" altLang="ja-JP" sz="1300" dirty="0" err="1" smtClean="0">
                <a:ea typeface="ＭＳ Ｐゴシック" charset="-128"/>
              </a:rPr>
              <a:t>making</a:t>
            </a:r>
            <a:r>
              <a:rPr lang="it-IT" altLang="ja-JP" sz="1300" dirty="0" smtClean="0">
                <a:ea typeface="ＭＳ Ｐゴシック" charset="-128"/>
              </a:rPr>
              <a:t>  nelle  Regioni,  pratiche  di  sussidiarietà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  in  Impresa  Sociale,  n.4  anno  19°  vol.  78,  ottobre-dicembre  2009,  I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volontari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  oggi  in  Italia</a:t>
            </a:r>
          </a:p>
          <a:p>
            <a:pPr algn="l">
              <a:spcAft>
                <a:spcPts val="600"/>
              </a:spcAft>
            </a:pPr>
            <a:r>
              <a:rPr lang="it-IT" sz="1300" dirty="0" smtClean="0">
                <a:ea typeface="ＭＳ Ｐゴシック" charset="-128"/>
              </a:rPr>
              <a:t>Mosca  A.  a  cura  di,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Il  volontariato  e  il  nuovo  welfare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,  Franco  Angeli,  2008 </a:t>
            </a:r>
          </a:p>
          <a:p>
            <a:pPr algn="l">
              <a:spcAft>
                <a:spcPts val="600"/>
              </a:spcAft>
            </a:pPr>
            <a:r>
              <a:rPr lang="it-IT" sz="1300" dirty="0" err="1" smtClean="0">
                <a:ea typeface="ＭＳ Ｐゴシック" charset="-128"/>
              </a:rPr>
              <a:t>Borzaga</a:t>
            </a:r>
            <a:r>
              <a:rPr lang="it-IT" sz="1300" dirty="0" smtClean="0">
                <a:ea typeface="ＭＳ Ｐゴシック" charset="-128"/>
              </a:rPr>
              <a:t> C., </a:t>
            </a:r>
            <a:r>
              <a:rPr lang="it-IT" sz="1300" dirty="0" err="1" smtClean="0">
                <a:ea typeface="ＭＳ Ｐゴシック" charset="-128"/>
              </a:rPr>
              <a:t>Fazzi</a:t>
            </a:r>
            <a:r>
              <a:rPr lang="it-IT" sz="1300" dirty="0" smtClean="0">
                <a:ea typeface="ＭＳ Ｐゴシック" charset="-128"/>
              </a:rPr>
              <a:t>  L.,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Il  ruolo  del  terzo  settore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  in  </a:t>
            </a:r>
            <a:r>
              <a:rPr lang="ja-JP" altLang="it-IT" sz="1300" dirty="0" smtClean="0">
                <a:ea typeface="ＭＳ Ｐゴシック" charset="-128"/>
              </a:rPr>
              <a:t>“</a:t>
            </a:r>
            <a:r>
              <a:rPr lang="it-IT" altLang="ja-JP" sz="1300" dirty="0" smtClean="0">
                <a:ea typeface="ＭＳ Ｐゴシック" charset="-128"/>
              </a:rPr>
              <a:t>La  riforma  dei  servizi  sociali  in  Italia</a:t>
            </a:r>
            <a:r>
              <a:rPr lang="ja-JP" altLang="it-IT" sz="1300" dirty="0" smtClean="0">
                <a:ea typeface="ＭＳ Ｐゴシック" charset="-128"/>
              </a:rPr>
              <a:t>”</a:t>
            </a:r>
            <a:r>
              <a:rPr lang="it-IT" altLang="ja-JP" sz="1300" dirty="0" smtClean="0">
                <a:ea typeface="ＭＳ Ｐゴシック" charset="-128"/>
              </a:rPr>
              <a:t>  a  cura  di  C.  </a:t>
            </a:r>
            <a:r>
              <a:rPr lang="it-IT" altLang="ja-JP" sz="1300" dirty="0" err="1" smtClean="0">
                <a:ea typeface="ＭＳ Ｐゴシック" charset="-128"/>
              </a:rPr>
              <a:t>Gori</a:t>
            </a:r>
            <a:r>
              <a:rPr lang="it-IT" altLang="ja-JP" sz="1300" dirty="0" smtClean="0">
                <a:ea typeface="ＭＳ Ｐゴシック" charset="-128"/>
              </a:rPr>
              <a:t>,  </a:t>
            </a:r>
            <a:r>
              <a:rPr lang="it-IT" altLang="ja-JP" sz="1300" dirty="0" err="1" smtClean="0">
                <a:ea typeface="ＭＳ Ｐゴシック" charset="-128"/>
              </a:rPr>
              <a:t>Carocci</a:t>
            </a:r>
            <a:r>
              <a:rPr lang="it-IT" altLang="ja-JP" sz="1300" dirty="0" smtClean="0">
                <a:ea typeface="ＭＳ Ｐゴシック" charset="-128"/>
              </a:rPr>
              <a:t>,  2004 </a:t>
            </a:r>
          </a:p>
        </p:txBody>
      </p:sp>
      <p:pic>
        <p:nvPicPr>
          <p:cNvPr id="4" name="Picture 6" descr="Carta intestataIRS-perMilano-k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047630"/>
            <a:ext cx="169168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rta intestataIRS-perMilano-k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704" y="6200030"/>
            <a:ext cx="169168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42315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smtClean="0">
                <a:latin typeface="Arial" panose="020B0604020202020204" pitchFamily="34" charset="0"/>
              </a:rPr>
              <a:t>“Un insieme di punti congiunti da linee, i primi rappresentano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le persone</a:t>
            </a:r>
            <a:r>
              <a:rPr lang="it-IT" altLang="it-IT" sz="2800" b="1" smtClean="0">
                <a:latin typeface="Arial" panose="020B0604020202020204" pitchFamily="34" charset="0"/>
              </a:rPr>
              <a:t> o anche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i gruppi</a:t>
            </a:r>
            <a:r>
              <a:rPr lang="it-IT" altLang="it-IT" sz="2800" b="1" smtClean="0">
                <a:latin typeface="Arial" panose="020B0604020202020204" pitchFamily="34" charset="0"/>
              </a:rPr>
              <a:t>, le seconde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le interazioni</a:t>
            </a:r>
            <a:r>
              <a:rPr lang="it-IT" altLang="it-IT" sz="2800" b="1" smtClean="0">
                <a:latin typeface="Arial" panose="020B0604020202020204" pitchFamily="34" charset="0"/>
              </a:rPr>
              <a:t>” (Barnes)</a:t>
            </a:r>
          </a:p>
        </p:txBody>
      </p:sp>
      <p:pic>
        <p:nvPicPr>
          <p:cNvPr id="12292" name="Picture 2" descr="C:\Documents and Settings\udeambrogio\Documenti\Immagini\ret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694113"/>
            <a:ext cx="39290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magine 5" descr="logo-I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22488"/>
            <a:ext cx="7567613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smtClean="0">
                <a:latin typeface="Arial" panose="020B0604020202020204" pitchFamily="34" charset="0"/>
              </a:rPr>
              <a:t>“Una rete è formata per un istante dato (rappresenta uno stato qualunque  di una situazione mobile) da una pluralità di punti (nodi) legati tra loro da una pluralità di ramificazioni (percorsi); per definizione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nessun punto è privilegiato rispetto a un altro</a:t>
            </a:r>
            <a:r>
              <a:rPr lang="it-IT" altLang="it-IT" sz="2800" b="1" smtClean="0">
                <a:latin typeface="Arial" panose="020B0604020202020204" pitchFamily="34" charset="0"/>
              </a:rPr>
              <a:t>, nessuno è subordinato in maniera univoca  a quello o a quell’altro” (Serres)</a:t>
            </a:r>
            <a:r>
              <a:rPr lang="it-IT" altLang="it-IT" sz="2800" smtClean="0"/>
              <a:t> </a:t>
            </a:r>
          </a:p>
        </p:txBody>
      </p:sp>
      <p:pic>
        <p:nvPicPr>
          <p:cNvPr id="14340" name="Picture 2" descr="C:\Documents and Settings\udeambrogio\Documenti\Immagini\ret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428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5" descr="logo-I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386013"/>
            <a:ext cx="7567612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smtClean="0">
                <a:latin typeface="Arial" panose="020B0604020202020204" pitchFamily="34" charset="0"/>
              </a:rPr>
              <a:t>“Un insieme specifico di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legami</a:t>
            </a:r>
            <a:r>
              <a:rPr lang="it-IT" altLang="it-IT" sz="2800" b="1" smtClean="0">
                <a:latin typeface="Arial" panose="020B0604020202020204" pitchFamily="34" charset="0"/>
              </a:rPr>
              <a:t> che si stabiliscono tra un insieme ben definito di persone; le caratteristiche di questo legame, pensato come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unità</a:t>
            </a:r>
            <a:r>
              <a:rPr lang="it-IT" altLang="it-IT" sz="2800" b="1" smtClean="0">
                <a:latin typeface="Arial" panose="020B0604020202020204" pitchFamily="34" charset="0"/>
              </a:rPr>
              <a:t>, permettono di comprendere e di </a:t>
            </a:r>
            <a:r>
              <a:rPr lang="it-IT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dar senso </a:t>
            </a:r>
            <a:r>
              <a:rPr lang="it-IT" altLang="it-IT" sz="2800" b="1" smtClean="0">
                <a:latin typeface="Arial" panose="020B0604020202020204" pitchFamily="34" charset="0"/>
              </a:rPr>
              <a:t>ai comportamenti sociali delle persone in esso coinvolte" (Mitchell)</a:t>
            </a:r>
          </a:p>
        </p:txBody>
      </p:sp>
      <p:pic>
        <p:nvPicPr>
          <p:cNvPr id="15364" name="Picture 2" descr="C:\Documents and Settings\udeambrogio\Documenti\Immagini\ret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52413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magine 5" descr="logo-I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63905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it-IT" altLang="it-IT" sz="2800" b="1" smtClean="0">
                <a:latin typeface="Arial" panose="020B0604020202020204" pitchFamily="34" charset="0"/>
              </a:rPr>
              <a:t>“Insieme dei contatti interpersonali per effetto dei quali l’individuo </a:t>
            </a:r>
            <a:r>
              <a:rPr lang="it-IT" altLang="it-IT" sz="2800" b="1" u="sng" smtClean="0">
                <a:solidFill>
                  <a:srgbClr val="C00000"/>
                </a:solidFill>
                <a:latin typeface="Arial" panose="020B0604020202020204" pitchFamily="34" charset="0"/>
              </a:rPr>
              <a:t>mantiene la propria identità sociale</a:t>
            </a:r>
            <a:r>
              <a:rPr lang="it-IT" altLang="it-IT" sz="2800" b="1" smtClean="0">
                <a:latin typeface="Arial" panose="020B0604020202020204" pitchFamily="34" charset="0"/>
              </a:rPr>
              <a:t>, riceve sostegno emotivo, aiuti materiali, servizi, </a:t>
            </a:r>
            <a:r>
              <a:rPr lang="it-IT" altLang="it-IT" sz="2800" b="1" u="sng" smtClean="0">
                <a:latin typeface="Arial" panose="020B0604020202020204" pitchFamily="34" charset="0"/>
              </a:rPr>
              <a:t>informazion</a:t>
            </a:r>
            <a:r>
              <a:rPr lang="it-IT" altLang="it-IT" sz="2800" b="1" smtClean="0">
                <a:latin typeface="Arial" panose="020B0604020202020204" pitchFamily="34" charset="0"/>
              </a:rPr>
              <a:t>i, oltre a rendere possibile lo </a:t>
            </a:r>
            <a:r>
              <a:rPr lang="it-IT" altLang="it-IT" sz="2800" b="1" u="sng" smtClean="0">
                <a:latin typeface="Arial" panose="020B0604020202020204" pitchFamily="34" charset="0"/>
              </a:rPr>
              <a:t>sviluppo di</a:t>
            </a:r>
            <a:r>
              <a:rPr lang="it-IT" altLang="it-IT" sz="2800" b="1" smtClean="0">
                <a:latin typeface="Arial" panose="020B0604020202020204" pitchFamily="34" charset="0"/>
              </a:rPr>
              <a:t> ulteriori </a:t>
            </a:r>
            <a:r>
              <a:rPr lang="it-IT" altLang="it-IT" sz="2800" b="1" u="sng" smtClean="0">
                <a:latin typeface="Arial" panose="020B0604020202020204" pitchFamily="34" charset="0"/>
              </a:rPr>
              <a:t>relazioni sociali</a:t>
            </a:r>
            <a:r>
              <a:rPr lang="it-IT" altLang="it-IT" sz="2800" b="1" smtClean="0">
                <a:latin typeface="Arial" panose="020B0604020202020204" pitchFamily="34" charset="0"/>
              </a:rPr>
              <a:t>” (Walker)</a:t>
            </a:r>
          </a:p>
        </p:txBody>
      </p:sp>
      <p:pic>
        <p:nvPicPr>
          <p:cNvPr id="17412" name="Picture 2" descr="C:\Documents and Settings\udeambrogio\Documenti\Immagini\rete e person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4999038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5" descr="logo-I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6237288"/>
            <a:ext cx="1111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7753</TotalTime>
  <Words>2094</Words>
  <Application>Microsoft Office PowerPoint</Application>
  <PresentationFormat>Presentazione su schermo (4:3)</PresentationFormat>
  <Paragraphs>366</Paragraphs>
  <Slides>57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9" baseType="lpstr">
      <vt:lpstr>ＭＳ Ｐゴシック</vt:lpstr>
      <vt:lpstr>Arial</vt:lpstr>
      <vt:lpstr>Arial Rounded MT Bold</vt:lpstr>
      <vt:lpstr>Calibri</vt:lpstr>
      <vt:lpstr>Century Gothic</vt:lpstr>
      <vt:lpstr>Comic Sans MS</vt:lpstr>
      <vt:lpstr>Monotype Sorts</vt:lpstr>
      <vt:lpstr>Tahoma</vt:lpstr>
      <vt:lpstr>Times New Roman</vt:lpstr>
      <vt:lpstr>Verdana</vt:lpstr>
      <vt:lpstr>Wingdings</vt:lpstr>
      <vt:lpstr>Tema di Office</vt:lpstr>
      <vt:lpstr>            La coprogettazione:  riflessioni su metodi ed esperienze di partenariato e di progettazine partecipata  Bergamo venerdì 10 febbraio 2017  Ugo De Ambrogio (udeambrogio@irsonline.it)    </vt:lpstr>
      <vt:lpstr>   Temi dell’incontro:   1. la rete ed il lavoro di rete   2. il lavoro di rete nella progettazione sociosanitaria   3. la progettazione partecipata, pregi e rischi e attenzioni metodologiche  4. la coprogettazione</vt:lpstr>
      <vt:lpstr>   Scaletta dell’incontro :   1. Presentazioni  2. gioco del vocabolario (rete, progettazione partecipata, coprogettazione, partnership,  corresponsabilità,  cogestione, governance)  3. input rete  4. Riflessione in gruppo: cosa succede quando progettiamo ?  intervallo  6. la progettazione partecipata, pregi e rischi e attenzioni metodologiche  film. Smoke 7. la coprogettazione </vt:lpstr>
      <vt:lpstr>1. La rete ed il lavoro di rete   </vt:lpstr>
      <vt:lpstr> La rete: Alcune definizioni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Quindi la rete…</vt:lpstr>
      <vt:lpstr>Presentazione standard di PowerPoint</vt:lpstr>
      <vt:lpstr>Presentazione standard di PowerPoint</vt:lpstr>
      <vt:lpstr>Presentazione standard di PowerPoint</vt:lpstr>
      <vt:lpstr>Todd</vt:lpstr>
      <vt:lpstr>perché si debba o si voglia fare rete</vt:lpstr>
      <vt:lpstr>2. il lavoro di rete nella progettazione sociosanitaria  </vt:lpstr>
      <vt:lpstr>Lavoro di rete</vt:lpstr>
      <vt:lpstr>Presentazione standard di PowerPoint</vt:lpstr>
      <vt:lpstr>Presentazione standard di PowerPoint</vt:lpstr>
      <vt:lpstr>Lavoro di rete nella progettazione sociosanitaria </vt:lpstr>
      <vt:lpstr>Presentazione standard di PowerPoint</vt:lpstr>
      <vt:lpstr>Presentazione standard di PowerPoint</vt:lpstr>
      <vt:lpstr>  3. La progettazione partecipata, pregi e rischi e attenzioni metodologiche    </vt:lpstr>
      <vt:lpstr>Cosa si intende per progettazione partecipata nel lavoro sociale?</vt:lpstr>
      <vt:lpstr>Un ciclo della progettazione  (un po’ razionale)  </vt:lpstr>
      <vt:lpstr>Le fasi della progettazione partecipata</vt:lpstr>
      <vt:lpstr>Che cosa ci succede quando progettiamo? </vt:lpstr>
      <vt:lpstr>PROGETTARE</vt:lpstr>
      <vt:lpstr>PROGETTARE</vt:lpstr>
      <vt:lpstr>  Una co-progettazione per essere efficace dovrà tenere conto che ciascun partner attraverserà una “frustrazione” e i partecipanti dovranno allineare i loro “sogni” mediando fra desideri diversi e facendo ciascuno i conti con i vincoli della realtà</vt:lpstr>
      <vt:lpstr>  Una co-progettazione per essere efficace dovrà dare spazio alla elaborazione della “frustrazione” dei partecipanti (co-progettisti) per metterli in condizione di ”generare” qualcosa di realizzabile, cedendo parte del proprio desiderio </vt:lpstr>
      <vt:lpstr>Perché progettare in modo partecipato?</vt:lpstr>
      <vt:lpstr>Come?qualche attenzione:</vt:lpstr>
      <vt:lpstr>Come?qualche attenzione:</vt:lpstr>
      <vt:lpstr>quali vantaggi?</vt:lpstr>
      <vt:lpstr>quali vantaggi?</vt:lpstr>
      <vt:lpstr>quali rischi?</vt:lpstr>
      <vt:lpstr>Le attenzioni metodologiche, di processo: </vt:lpstr>
      <vt:lpstr>Le attenzioni metodologiche, di processo: </vt:lpstr>
      <vt:lpstr>Le attenzioni metodologiche, di processo: </vt:lpstr>
      <vt:lpstr>Le attenzioni metodologiche, di processo: </vt:lpstr>
      <vt:lpstr>Le attenzioni metodologiche, di processo: </vt:lpstr>
      <vt:lpstr>Come?qualche attenzione:</vt:lpstr>
      <vt:lpstr>Presentazione standard di PowerPoint</vt:lpstr>
      <vt:lpstr>Parole chiave della coprogettazione </vt:lpstr>
      <vt:lpstr>Per coprogettazione da un punto di vista “contrattuale” si intende:  </vt:lpstr>
      <vt:lpstr>Per  coprogettazione da un punto di vista “metodologico” si intende:</vt:lpstr>
      <vt:lpstr>Per  coprogettazione da un punto di vista “relazionale” si intende: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L’occupazione femminile e l’accesso delle donne alle professioni tecniche e specialistiche nell’industria manifatturiera</dc:title>
  <dc:creator>alberto</dc:creator>
  <cp:lastModifiedBy>udeambrogio</cp:lastModifiedBy>
  <cp:revision>774</cp:revision>
  <dcterms:created xsi:type="dcterms:W3CDTF">2008-12-18T15:40:02Z</dcterms:created>
  <dcterms:modified xsi:type="dcterms:W3CDTF">2017-02-13T14:26:10Z</dcterms:modified>
</cp:coreProperties>
</file>